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handoutMasterIdLst>
    <p:handoutMasterId r:id="rId28"/>
  </p:handoutMasterIdLst>
  <p:sldIdLst>
    <p:sldId id="256" r:id="rId2"/>
    <p:sldId id="276" r:id="rId3"/>
    <p:sldId id="278" r:id="rId4"/>
    <p:sldId id="292" r:id="rId5"/>
    <p:sldId id="296" r:id="rId6"/>
    <p:sldId id="295" r:id="rId7"/>
    <p:sldId id="297" r:id="rId8"/>
    <p:sldId id="286" r:id="rId9"/>
    <p:sldId id="298" r:id="rId10"/>
    <p:sldId id="308" r:id="rId11"/>
    <p:sldId id="299" r:id="rId12"/>
    <p:sldId id="275" r:id="rId13"/>
    <p:sldId id="277" r:id="rId14"/>
    <p:sldId id="305" r:id="rId15"/>
    <p:sldId id="300" r:id="rId16"/>
    <p:sldId id="302" r:id="rId17"/>
    <p:sldId id="303" r:id="rId18"/>
    <p:sldId id="304" r:id="rId19"/>
    <p:sldId id="265" r:id="rId20"/>
    <p:sldId id="301" r:id="rId21"/>
    <p:sldId id="310" r:id="rId22"/>
    <p:sldId id="311" r:id="rId23"/>
    <p:sldId id="287" r:id="rId24"/>
    <p:sldId id="309" r:id="rId25"/>
    <p:sldId id="27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03" autoAdjust="0"/>
    <p:restoredTop sz="75113" autoAdjust="0"/>
  </p:normalViewPr>
  <p:slideViewPr>
    <p:cSldViewPr snapToGrid="0">
      <p:cViewPr varScale="1">
        <p:scale>
          <a:sx n="60" d="100"/>
          <a:sy n="60" d="100"/>
        </p:scale>
        <p:origin x="812" y="40"/>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8/2/2023</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8/2/2023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a:t>
            </a:fld>
            <a:endParaRPr lang="en-US" dirty="0"/>
          </a:p>
        </p:txBody>
      </p:sp>
    </p:spTree>
    <p:extLst>
      <p:ext uri="{BB962C8B-B14F-4D97-AF65-F5344CB8AC3E}">
        <p14:creationId xmlns:p14="http://schemas.microsoft.com/office/powerpoint/2010/main" val="10790505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here we can see that the origin is floating in the center of them.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size of the data point is proportional to both the distance from the origin and the combined z-score.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if all the categories were clustered around the mean, then we would know that it would have far less impact on where to invest or on where one would want to go on vacation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now we can tell visually that they are significantly varying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you can see there is great variation in these 3 metrics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&lt;show 2 different hover points&gt;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now to make it more visually acute, we normalized the data so we could see it from a singular side.</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10</a:t>
            </a:fld>
            <a:endParaRPr lang="en-US" dirty="0"/>
          </a:p>
        </p:txBody>
      </p:sp>
    </p:spTree>
    <p:extLst>
      <p:ext uri="{BB962C8B-B14F-4D97-AF65-F5344CB8AC3E}">
        <p14:creationId xmlns:p14="http://schemas.microsoft.com/office/powerpoint/2010/main" val="932298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by combining all the metrics into one positive metric normalizing the data that they are extremely varying.</a:t>
            </a:r>
          </a:p>
          <a:p>
            <a:r>
              <a:rPr lang="en-US" dirty="0"/>
              <a:t>&lt;show the 2 different hover points&gt;</a:t>
            </a:r>
          </a:p>
          <a:p>
            <a:endParaRPr lang="en-US" dirty="0"/>
          </a:p>
          <a:p>
            <a:endParaRPr lang="en-US" dirty="0"/>
          </a:p>
          <a:p>
            <a:endParaRPr lang="en-US" dirty="0"/>
          </a:p>
          <a:p>
            <a:r>
              <a:rPr lang="en-US" dirty="0"/>
              <a:t>(So, we decided to normalize the scales</a:t>
            </a:r>
          </a:p>
          <a:p>
            <a:r>
              <a:rPr lang="en-US" dirty="0"/>
              <a:t>We also decided to reflect the distance from zero in the size of the points, so the farther from zero, the point is, the larger the radius.</a:t>
            </a:r>
          </a:p>
          <a:p>
            <a:r>
              <a:rPr lang="en-US" dirty="0"/>
              <a:t>We did this as more of an emphasis on the distance because we couldn’t rotate the figure.)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11</a:t>
            </a:fld>
            <a:endParaRPr lang="en-US" dirty="0"/>
          </a:p>
        </p:txBody>
      </p:sp>
    </p:spTree>
    <p:extLst>
      <p:ext uri="{BB962C8B-B14F-4D97-AF65-F5344CB8AC3E}">
        <p14:creationId xmlns:p14="http://schemas.microsoft.com/office/powerpoint/2010/main" val="3015056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take a look at the countries being considered.</a:t>
            </a:r>
          </a:p>
        </p:txBody>
      </p:sp>
      <p:sp>
        <p:nvSpPr>
          <p:cNvPr id="4" name="Slide Number Placeholder 3"/>
          <p:cNvSpPr>
            <a:spLocks noGrp="1"/>
          </p:cNvSpPr>
          <p:nvPr>
            <p:ph type="sldNum" sz="quarter" idx="5"/>
          </p:nvPr>
        </p:nvSpPr>
        <p:spPr/>
        <p:txBody>
          <a:bodyPr/>
          <a:lstStyle/>
          <a:p>
            <a:fld id="{8D7D3E5B-4BED-B24C-9674-6B6454D04561}" type="slidenum">
              <a:rPr lang="en-US" smtClean="0"/>
              <a:t>12</a:t>
            </a:fld>
            <a:endParaRPr lang="en-US" dirty="0"/>
          </a:p>
        </p:txBody>
      </p:sp>
    </p:spTree>
    <p:extLst>
      <p:ext uri="{BB962C8B-B14F-4D97-AF65-F5344CB8AC3E}">
        <p14:creationId xmlns:p14="http://schemas.microsoft.com/office/powerpoint/2010/main" val="3880612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imagined a US based real estate or travel agency company that is about to go international. (in their investments)</a:t>
            </a:r>
          </a:p>
          <a:p>
            <a:r>
              <a:rPr lang="en-US" dirty="0"/>
              <a:t>Or a travel agency that would find this information useful.</a:t>
            </a:r>
          </a:p>
          <a:p>
            <a:r>
              <a:rPr lang="en-US" dirty="0"/>
              <a:t>We wanted to narrow it down in terms of countries of interest.</a:t>
            </a:r>
          </a:p>
          <a:p>
            <a:r>
              <a:rPr lang="en-US" dirty="0"/>
              <a:t>Here’s a plot of the capital cities of all the countries in our database.</a:t>
            </a:r>
          </a:p>
        </p:txBody>
      </p:sp>
      <p:sp>
        <p:nvSpPr>
          <p:cNvPr id="4" name="Slide Number Placeholder 3"/>
          <p:cNvSpPr>
            <a:spLocks noGrp="1"/>
          </p:cNvSpPr>
          <p:nvPr>
            <p:ph type="sldNum" sz="quarter" idx="5"/>
          </p:nvPr>
        </p:nvSpPr>
        <p:spPr/>
        <p:txBody>
          <a:bodyPr/>
          <a:lstStyle/>
          <a:p>
            <a:fld id="{8D7D3E5B-4BED-B24C-9674-6B6454D04561}" type="slidenum">
              <a:rPr lang="en-US" smtClean="0"/>
              <a:t>13</a:t>
            </a:fld>
            <a:endParaRPr lang="en-US" dirty="0"/>
          </a:p>
        </p:txBody>
      </p:sp>
    </p:spTree>
    <p:extLst>
      <p:ext uri="{BB962C8B-B14F-4D97-AF65-F5344CB8AC3E}">
        <p14:creationId xmlns:p14="http://schemas.microsoft.com/office/powerpoint/2010/main" val="2463351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show an equal weight to all three priorities. (Happiness, Safety, and Purchasing)</a:t>
            </a:r>
          </a:p>
          <a:p>
            <a:r>
              <a:rPr lang="en-US" dirty="0"/>
              <a:t>Plotted the top 10 countries</a:t>
            </a:r>
          </a:p>
          <a:p>
            <a:endParaRPr lang="en-US" dirty="0"/>
          </a:p>
          <a:p>
            <a:r>
              <a:rPr lang="en-US" dirty="0"/>
              <a:t>Then, we were wondering if the list of the top 10 countries would be different if we gave different weights to these priorities</a:t>
            </a:r>
          </a:p>
        </p:txBody>
      </p:sp>
      <p:sp>
        <p:nvSpPr>
          <p:cNvPr id="4" name="Slide Number Placeholder 3"/>
          <p:cNvSpPr>
            <a:spLocks noGrp="1"/>
          </p:cNvSpPr>
          <p:nvPr>
            <p:ph type="sldNum" sz="quarter" idx="5"/>
          </p:nvPr>
        </p:nvSpPr>
        <p:spPr/>
        <p:txBody>
          <a:bodyPr/>
          <a:lstStyle/>
          <a:p>
            <a:fld id="{8D7D3E5B-4BED-B24C-9674-6B6454D04561}" type="slidenum">
              <a:rPr lang="en-US" smtClean="0"/>
              <a:t>15</a:t>
            </a:fld>
            <a:endParaRPr lang="en-US" dirty="0"/>
          </a:p>
        </p:txBody>
      </p:sp>
    </p:spTree>
    <p:extLst>
      <p:ext uri="{BB962C8B-B14F-4D97-AF65-F5344CB8AC3E}">
        <p14:creationId xmlns:p14="http://schemas.microsoft.com/office/powerpoint/2010/main" val="794251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Happiness has the highest weight of priority, in our equation.</a:t>
            </a:r>
          </a:p>
          <a:p>
            <a:r>
              <a:rPr lang="en-US" dirty="0"/>
              <a:t>In the first picture, happiness is given a weight of 3, purchasing a weight of 2, and safety a weight of 1</a:t>
            </a:r>
          </a:p>
          <a:p>
            <a:r>
              <a:rPr lang="en-US" dirty="0"/>
              <a:t>In the second plot, Safety, has a higher weight than Purchasing. </a:t>
            </a:r>
          </a:p>
          <a:p>
            <a:r>
              <a:rPr lang="en-US" dirty="0"/>
              <a:t>But ultimately, Happiness has the highest weight of the three priorities.</a:t>
            </a:r>
          </a:p>
          <a:p>
            <a:r>
              <a:rPr lang="en-US" dirty="0"/>
              <a:t>&lt;Show shift of Sweden, Germany gone, UAE pops in&gt;</a:t>
            </a:r>
          </a:p>
        </p:txBody>
      </p:sp>
      <p:sp>
        <p:nvSpPr>
          <p:cNvPr id="4" name="Slide Number Placeholder 3"/>
          <p:cNvSpPr>
            <a:spLocks noGrp="1"/>
          </p:cNvSpPr>
          <p:nvPr>
            <p:ph type="sldNum" sz="quarter" idx="5"/>
          </p:nvPr>
        </p:nvSpPr>
        <p:spPr/>
        <p:txBody>
          <a:bodyPr/>
          <a:lstStyle/>
          <a:p>
            <a:fld id="{8D7D3E5B-4BED-B24C-9674-6B6454D04561}" type="slidenum">
              <a:rPr lang="en-US" smtClean="0"/>
              <a:t>16</a:t>
            </a:fld>
            <a:endParaRPr lang="en-US" dirty="0"/>
          </a:p>
        </p:txBody>
      </p:sp>
    </p:spTree>
    <p:extLst>
      <p:ext uri="{BB962C8B-B14F-4D97-AF65-F5344CB8AC3E}">
        <p14:creationId xmlns:p14="http://schemas.microsoft.com/office/powerpoint/2010/main" val="10794279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Purchasing as the top weighted priority against or other two factors.</a:t>
            </a:r>
          </a:p>
          <a:p>
            <a:r>
              <a:rPr lang="en-US" dirty="0"/>
              <a:t>As you can see there are only slight differences in the lists of countries and their order.</a:t>
            </a:r>
          </a:p>
        </p:txBody>
      </p:sp>
      <p:sp>
        <p:nvSpPr>
          <p:cNvPr id="4" name="Slide Number Placeholder 3"/>
          <p:cNvSpPr>
            <a:spLocks noGrp="1"/>
          </p:cNvSpPr>
          <p:nvPr>
            <p:ph type="sldNum" sz="quarter" idx="5"/>
          </p:nvPr>
        </p:nvSpPr>
        <p:spPr/>
        <p:txBody>
          <a:bodyPr/>
          <a:lstStyle/>
          <a:p>
            <a:fld id="{8D7D3E5B-4BED-B24C-9674-6B6454D04561}" type="slidenum">
              <a:rPr lang="en-US" smtClean="0"/>
              <a:t>17</a:t>
            </a:fld>
            <a:endParaRPr lang="en-US" dirty="0"/>
          </a:p>
        </p:txBody>
      </p:sp>
    </p:spTree>
    <p:extLst>
      <p:ext uri="{BB962C8B-B14F-4D97-AF65-F5344CB8AC3E}">
        <p14:creationId xmlns:p14="http://schemas.microsoft.com/office/powerpoint/2010/main" val="25300308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Safety as the highest weighted priority</a:t>
            </a:r>
          </a:p>
          <a:p>
            <a:r>
              <a:rPr lang="en-US" dirty="0"/>
              <a:t>Again, slightly different countries, and their order.</a:t>
            </a:r>
          </a:p>
          <a:p>
            <a:r>
              <a:rPr lang="en-US" dirty="0"/>
              <a:t>But it generally the same list.</a:t>
            </a:r>
          </a:p>
          <a:p>
            <a:endParaRPr lang="en-US" dirty="0"/>
          </a:p>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18</a:t>
            </a:fld>
            <a:endParaRPr lang="en-US" dirty="0"/>
          </a:p>
        </p:txBody>
      </p:sp>
    </p:spTree>
    <p:extLst>
      <p:ext uri="{BB962C8B-B14F-4D97-AF65-F5344CB8AC3E}">
        <p14:creationId xmlns:p14="http://schemas.microsoft.com/office/powerpoint/2010/main" val="25251853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question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as we ran our histograms, we gathered the country names, and added them to a set, so as not to get any duplicates, like you would in a list.</a:t>
            </a:r>
          </a:p>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19</a:t>
            </a:fld>
            <a:endParaRPr lang="en-US" dirty="0"/>
          </a:p>
        </p:txBody>
      </p:sp>
    </p:spTree>
    <p:extLst>
      <p:ext uri="{BB962C8B-B14F-4D97-AF65-F5344CB8AC3E}">
        <p14:creationId xmlns:p14="http://schemas.microsoft.com/office/powerpoint/2010/main" val="16449730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used these countries and plotted their change in GDP over time. (GDP is presented as a % change from the previous year)</a:t>
            </a:r>
          </a:p>
          <a:p>
            <a:r>
              <a:rPr lang="en-US" dirty="0"/>
              <a:t>We thought this could show a good indication of the potential growth a real estate company could achieve with any investments.</a:t>
            </a:r>
          </a:p>
          <a:p>
            <a:r>
              <a:rPr lang="en-US" dirty="0"/>
              <a:t>It is also a good indication of infrastructure which is something the travel agency would be interested in knowing, so that their clients have amenities and such during their travels.</a:t>
            </a:r>
          </a:p>
        </p:txBody>
      </p:sp>
      <p:sp>
        <p:nvSpPr>
          <p:cNvPr id="4" name="Slide Number Placeholder 3"/>
          <p:cNvSpPr>
            <a:spLocks noGrp="1"/>
          </p:cNvSpPr>
          <p:nvPr>
            <p:ph type="sldNum" sz="quarter" idx="5"/>
          </p:nvPr>
        </p:nvSpPr>
        <p:spPr/>
        <p:txBody>
          <a:bodyPr/>
          <a:lstStyle/>
          <a:p>
            <a:fld id="{8D7D3E5B-4BED-B24C-9674-6B6454D04561}" type="slidenum">
              <a:rPr lang="en-US" smtClean="0"/>
              <a:t>20</a:t>
            </a:fld>
            <a:endParaRPr lang="en-US" dirty="0"/>
          </a:p>
        </p:txBody>
      </p:sp>
    </p:spTree>
    <p:extLst>
      <p:ext uri="{BB962C8B-B14F-4D97-AF65-F5344CB8AC3E}">
        <p14:creationId xmlns:p14="http://schemas.microsoft.com/office/powerpoint/2010/main" val="3811360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brainstorming, we stumbled on the Happiness database, and it sparked our curiosity. What is happiness correlated to?</a:t>
            </a:r>
          </a:p>
          <a:p>
            <a:r>
              <a:rPr lang="en-US" dirty="0">
                <a:highlight>
                  <a:srgbClr val="FFFF00"/>
                </a:highlight>
              </a:rPr>
              <a:t>&lt;</a:t>
            </a:r>
            <a:r>
              <a:rPr lang="en-US" dirty="0">
                <a:solidFill>
                  <a:srgbClr val="FF0000"/>
                </a:solidFill>
              </a:rPr>
              <a:t>Read out questions. 1-3&gt;</a:t>
            </a:r>
          </a:p>
          <a:p>
            <a:r>
              <a:rPr lang="en-US" dirty="0"/>
              <a:t>Who would be interested in this information? It depends on your priorities.</a:t>
            </a:r>
          </a:p>
          <a:p>
            <a:r>
              <a:rPr lang="en-US" dirty="0"/>
              <a:t>&lt;Read question 4 and 5&gt;</a:t>
            </a:r>
          </a:p>
        </p:txBody>
      </p:sp>
      <p:sp>
        <p:nvSpPr>
          <p:cNvPr id="4" name="Slide Number Placeholder 3"/>
          <p:cNvSpPr>
            <a:spLocks noGrp="1"/>
          </p:cNvSpPr>
          <p:nvPr>
            <p:ph type="sldNum" sz="quarter" idx="5"/>
          </p:nvPr>
        </p:nvSpPr>
        <p:spPr/>
        <p:txBody>
          <a:bodyPr/>
          <a:lstStyle/>
          <a:p>
            <a:fld id="{8D7D3E5B-4BED-B24C-9674-6B6454D04561}" type="slidenum">
              <a:rPr lang="en-US" smtClean="0"/>
              <a:t>2</a:t>
            </a:fld>
            <a:endParaRPr lang="en-US" dirty="0"/>
          </a:p>
        </p:txBody>
      </p:sp>
    </p:spTree>
    <p:extLst>
      <p:ext uri="{BB962C8B-B14F-4D97-AF65-F5344CB8AC3E}">
        <p14:creationId xmlns:p14="http://schemas.microsoft.com/office/powerpoint/2010/main" val="2709661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zoom in on the last 5 years…)</a:t>
            </a:r>
          </a:p>
          <a:p>
            <a:r>
              <a:rPr lang="en-US" dirty="0"/>
              <a:t>Here you can see the worldwide effect of the pandemic </a:t>
            </a:r>
          </a:p>
          <a:p>
            <a:r>
              <a:rPr lang="en-US" dirty="0"/>
              <a:t>And the top 5 are…</a:t>
            </a:r>
          </a:p>
        </p:txBody>
      </p:sp>
      <p:sp>
        <p:nvSpPr>
          <p:cNvPr id="4" name="Slide Number Placeholder 3"/>
          <p:cNvSpPr>
            <a:spLocks noGrp="1"/>
          </p:cNvSpPr>
          <p:nvPr>
            <p:ph type="sldNum" sz="quarter" idx="5"/>
          </p:nvPr>
        </p:nvSpPr>
        <p:spPr/>
        <p:txBody>
          <a:bodyPr/>
          <a:lstStyle/>
          <a:p>
            <a:fld id="{8D7D3E5B-4BED-B24C-9674-6B6454D04561}" type="slidenum">
              <a:rPr lang="en-US" smtClean="0"/>
              <a:t>21</a:t>
            </a:fld>
            <a:endParaRPr lang="en-US" dirty="0"/>
          </a:p>
        </p:txBody>
      </p:sp>
    </p:spTree>
    <p:extLst>
      <p:ext uri="{BB962C8B-B14F-4D97-AF65-F5344CB8AC3E}">
        <p14:creationId xmlns:p14="http://schemas.microsoft.com/office/powerpoint/2010/main" val="40853206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5 countries to invest in and investigate further</a:t>
            </a:r>
          </a:p>
        </p:txBody>
      </p:sp>
      <p:sp>
        <p:nvSpPr>
          <p:cNvPr id="4" name="Slide Number Placeholder 3"/>
          <p:cNvSpPr>
            <a:spLocks noGrp="1"/>
          </p:cNvSpPr>
          <p:nvPr>
            <p:ph type="sldNum" sz="quarter" idx="5"/>
          </p:nvPr>
        </p:nvSpPr>
        <p:spPr/>
        <p:txBody>
          <a:bodyPr/>
          <a:lstStyle/>
          <a:p>
            <a:fld id="{8D7D3E5B-4BED-B24C-9674-6B6454D04561}" type="slidenum">
              <a:rPr lang="en-US" smtClean="0"/>
              <a:t>22</a:t>
            </a:fld>
            <a:endParaRPr lang="en-US" dirty="0"/>
          </a:p>
        </p:txBody>
      </p:sp>
    </p:spTree>
    <p:extLst>
      <p:ext uri="{BB962C8B-B14F-4D97-AF65-F5344CB8AC3E}">
        <p14:creationId xmlns:p14="http://schemas.microsoft.com/office/powerpoint/2010/main" val="22081472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still more analysis to do </a:t>
            </a:r>
          </a:p>
          <a:p>
            <a:r>
              <a:rPr lang="en-US" dirty="0"/>
              <a:t>So for Real Estate &lt;read points&gt;</a:t>
            </a:r>
          </a:p>
        </p:txBody>
      </p:sp>
      <p:sp>
        <p:nvSpPr>
          <p:cNvPr id="4" name="Slide Number Placeholder 3"/>
          <p:cNvSpPr>
            <a:spLocks noGrp="1"/>
          </p:cNvSpPr>
          <p:nvPr>
            <p:ph type="sldNum" sz="quarter" idx="5"/>
          </p:nvPr>
        </p:nvSpPr>
        <p:spPr/>
        <p:txBody>
          <a:bodyPr/>
          <a:lstStyle/>
          <a:p>
            <a:fld id="{8D7D3E5B-4BED-B24C-9674-6B6454D04561}" type="slidenum">
              <a:rPr lang="en-US" smtClean="0"/>
              <a:t>23</a:t>
            </a:fld>
            <a:endParaRPr lang="en-US" dirty="0"/>
          </a:p>
        </p:txBody>
      </p:sp>
    </p:spTree>
    <p:extLst>
      <p:ext uri="{BB962C8B-B14F-4D97-AF65-F5344CB8AC3E}">
        <p14:creationId xmlns:p14="http://schemas.microsoft.com/office/powerpoint/2010/main" val="34250253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24</a:t>
            </a:fld>
            <a:endParaRPr lang="en-US" dirty="0"/>
          </a:p>
        </p:txBody>
      </p:sp>
    </p:spTree>
    <p:extLst>
      <p:ext uri="{BB962C8B-B14F-4D97-AF65-F5344CB8AC3E}">
        <p14:creationId xmlns:p14="http://schemas.microsoft.com/office/powerpoint/2010/main" val="41093672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25</a:t>
            </a:fld>
            <a:endParaRPr lang="en-US" dirty="0"/>
          </a:p>
        </p:txBody>
      </p:sp>
    </p:spTree>
    <p:extLst>
      <p:ext uri="{BB962C8B-B14F-4D97-AF65-F5344CB8AC3E}">
        <p14:creationId xmlns:p14="http://schemas.microsoft.com/office/powerpoint/2010/main" val="231828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case you were wondering, like we were wondering, here the top 20 happiest countries from our data.</a:t>
            </a:r>
          </a:p>
          <a:p>
            <a:r>
              <a:rPr lang="en-US" dirty="0"/>
              <a:t>As you can see on this map, it is mostly concentrated around Europe</a:t>
            </a:r>
          </a:p>
          <a:p>
            <a:endParaRPr lang="en-US" dirty="0"/>
          </a:p>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3</a:t>
            </a:fld>
            <a:endParaRPr lang="en-US" dirty="0"/>
          </a:p>
        </p:txBody>
      </p:sp>
    </p:spTree>
    <p:extLst>
      <p:ext uri="{BB962C8B-B14F-4D97-AF65-F5344CB8AC3E}">
        <p14:creationId xmlns:p14="http://schemas.microsoft.com/office/powerpoint/2010/main" val="3208184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in case you wondering, here’s the bottom 20 happiest countries, according to our database.</a:t>
            </a:r>
          </a:p>
          <a:p>
            <a:r>
              <a:rPr lang="en-US" dirty="0"/>
              <a:t>This could be relevant to any people out there, who want to make the world a happier place</a:t>
            </a:r>
          </a:p>
          <a:p>
            <a:r>
              <a:rPr lang="en-US" dirty="0"/>
              <a:t>Ok, now back to our questions about correlations to happiness</a:t>
            </a:r>
          </a:p>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4</a:t>
            </a:fld>
            <a:endParaRPr lang="en-US" dirty="0"/>
          </a:p>
        </p:txBody>
      </p:sp>
    </p:spTree>
    <p:extLst>
      <p:ext uri="{BB962C8B-B14F-4D97-AF65-F5344CB8AC3E}">
        <p14:creationId xmlns:p14="http://schemas.microsoft.com/office/powerpoint/2010/main" val="1992646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started out with plotting Happiness vs Safety.</a:t>
            </a:r>
          </a:p>
          <a:p>
            <a:r>
              <a:rPr lang="en-US" dirty="0"/>
              <a:t>As you can see, we have a positive correlation, as shown by the r value of 0.35 as well as the regression line.</a:t>
            </a:r>
          </a:p>
          <a:p>
            <a:endParaRPr lang="en-US" dirty="0"/>
          </a:p>
          <a:p>
            <a:r>
              <a:rPr lang="en-US" dirty="0"/>
              <a:t>(security and happiness go hand in hand)</a:t>
            </a:r>
          </a:p>
        </p:txBody>
      </p:sp>
      <p:sp>
        <p:nvSpPr>
          <p:cNvPr id="4" name="Slide Number Placeholder 3"/>
          <p:cNvSpPr>
            <a:spLocks noGrp="1"/>
          </p:cNvSpPr>
          <p:nvPr>
            <p:ph type="sldNum" sz="quarter" idx="5"/>
          </p:nvPr>
        </p:nvSpPr>
        <p:spPr/>
        <p:txBody>
          <a:bodyPr/>
          <a:lstStyle/>
          <a:p>
            <a:fld id="{8D7D3E5B-4BED-B24C-9674-6B6454D04561}" type="slidenum">
              <a:rPr lang="en-US" smtClean="0"/>
              <a:t>5</a:t>
            </a:fld>
            <a:endParaRPr lang="en-US" dirty="0"/>
          </a:p>
        </p:txBody>
      </p:sp>
    </p:spTree>
    <p:extLst>
      <p:ext uri="{BB962C8B-B14F-4D97-AF65-F5344CB8AC3E}">
        <p14:creationId xmlns:p14="http://schemas.microsoft.com/office/powerpoint/2010/main" val="994166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show the plot of the Happiness score over the Cost-of-Living Index.</a:t>
            </a:r>
          </a:p>
          <a:p>
            <a:r>
              <a:rPr lang="en-US" dirty="0"/>
              <a:t>It is more positively correlated as seen by the R value and regression line, compared to that of the Safety Index.</a:t>
            </a:r>
          </a:p>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6</a:t>
            </a:fld>
            <a:endParaRPr lang="en-US" dirty="0"/>
          </a:p>
        </p:txBody>
      </p:sp>
    </p:spTree>
    <p:extLst>
      <p:ext uri="{BB962C8B-B14F-4D97-AF65-F5344CB8AC3E}">
        <p14:creationId xmlns:p14="http://schemas.microsoft.com/office/powerpoint/2010/main" val="1432969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we have happiness score by local purchasing power. </a:t>
            </a:r>
          </a:p>
          <a:p>
            <a:r>
              <a:rPr lang="en-US" dirty="0"/>
              <a:t>It’s very similar to the cost- of-living plot, so from here on out we only focused on local purchasing power.</a:t>
            </a:r>
          </a:p>
          <a:p>
            <a:r>
              <a:rPr lang="en-US" dirty="0"/>
              <a:t>And that leads us over to Karoly</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7</a:t>
            </a:fld>
            <a:endParaRPr lang="en-US" dirty="0"/>
          </a:p>
        </p:txBody>
      </p:sp>
    </p:spTree>
    <p:extLst>
      <p:ext uri="{BB962C8B-B14F-4D97-AF65-F5344CB8AC3E}">
        <p14:creationId xmlns:p14="http://schemas.microsoft.com/office/powerpoint/2010/main" val="1674550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8</a:t>
            </a:fld>
            <a:endParaRPr lang="en-US" dirty="0"/>
          </a:p>
        </p:txBody>
      </p:sp>
    </p:spTree>
    <p:extLst>
      <p:ext uri="{BB962C8B-B14F-4D97-AF65-F5344CB8AC3E}">
        <p14:creationId xmlns:p14="http://schemas.microsoft.com/office/powerpoint/2010/main" val="1020753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our starting point. This is the data being graphed from our database, being graphed so far.</a:t>
            </a:r>
          </a:p>
          <a:p>
            <a:r>
              <a:rPr lang="en-US" dirty="0"/>
              <a:t>This allowed us to get a first glimpse at what was going on with the dispersion of these different metrics. </a:t>
            </a:r>
          </a:p>
          <a:p>
            <a:r>
              <a:rPr lang="en-US" dirty="0"/>
              <a:t>&lt;show the code/hover capabilities&gt;</a:t>
            </a:r>
          </a:p>
          <a:p>
            <a:r>
              <a:rPr lang="en-US" dirty="0"/>
              <a:t>This allows us to investigate which points were standing out and if we should go any further.</a:t>
            </a:r>
          </a:p>
          <a:p>
            <a:endParaRPr lang="en-US" dirty="0"/>
          </a:p>
          <a:p>
            <a:r>
              <a:rPr lang="en-US" dirty="0"/>
              <a:t>Surprise, it became obvious that we should go further. </a:t>
            </a:r>
          </a:p>
          <a:p>
            <a:r>
              <a:rPr lang="en-US" dirty="0"/>
              <a:t>So, we decided to calculate the z-scores of the countries, to get a quantitative measure on just how divergent they are.</a:t>
            </a:r>
          </a:p>
        </p:txBody>
      </p:sp>
      <p:sp>
        <p:nvSpPr>
          <p:cNvPr id="4" name="Slide Number Placeholder 3"/>
          <p:cNvSpPr>
            <a:spLocks noGrp="1"/>
          </p:cNvSpPr>
          <p:nvPr>
            <p:ph type="sldNum" sz="quarter" idx="5"/>
          </p:nvPr>
        </p:nvSpPr>
        <p:spPr/>
        <p:txBody>
          <a:bodyPr/>
          <a:lstStyle/>
          <a:p>
            <a:fld id="{8D7D3E5B-4BED-B24C-9674-6B6454D04561}" type="slidenum">
              <a:rPr lang="en-US" smtClean="0"/>
              <a:t>9</a:t>
            </a:fld>
            <a:endParaRPr lang="en-US" dirty="0"/>
          </a:p>
        </p:txBody>
      </p:sp>
    </p:spTree>
    <p:extLst>
      <p:ext uri="{BB962C8B-B14F-4D97-AF65-F5344CB8AC3E}">
        <p14:creationId xmlns:p14="http://schemas.microsoft.com/office/powerpoint/2010/main" val="285754435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r>
              <a:rPr lang="en-US"/>
              <a:t>Click icon to add picture</a:t>
            </a:r>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r>
              <a:rPr lang="en-US"/>
              <a:t>Click icon to add picture</a:t>
            </a:r>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r>
              <a:rPr lang="en-US"/>
              <a:t>Click icon to add picture</a:t>
            </a:r>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72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tx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822712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hdr="0" ft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16.png"/><Relationship Id="rId4" Type="http://schemas.microsoft.com/office/2007/relationships/hdphoto" Target="../media/hdphoto7.wdp"/></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microsoft.com/office/2007/relationships/hdphoto" Target="../media/hdphoto10.wdp"/><Relationship Id="rId5" Type="http://schemas.openxmlformats.org/officeDocument/2006/relationships/image" Target="../media/image26.png"/><Relationship Id="rId10" Type="http://schemas.microsoft.com/office/2007/relationships/hdphoto" Target="../media/hdphoto12.wdp"/><Relationship Id="rId4" Type="http://schemas.microsoft.com/office/2007/relationships/hdphoto" Target="../media/hdphoto9.wdp"/><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microsoft.com/office/2007/relationships/hdphoto" Target="../media/hdphoto6.wdp"/></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ctrTitle"/>
          </p:nvPr>
        </p:nvSpPr>
        <p:spPr>
          <a:xfrm>
            <a:off x="769061" y="325282"/>
            <a:ext cx="6063254" cy="2592579"/>
          </a:xfrm>
        </p:spPr>
        <p:txBody>
          <a:bodyPr/>
          <a:lstStyle/>
          <a:p>
            <a:pPr algn="ctr"/>
            <a:r>
              <a:rPr lang="en-US" dirty="0"/>
              <a:t>Great Places to Visit and Invest</a:t>
            </a:r>
            <a:br>
              <a:rPr lang="en-US" dirty="0"/>
            </a:br>
            <a:endParaRPr lang="en-US" dirty="0"/>
          </a:p>
        </p:txBody>
      </p:sp>
      <p:sp>
        <p:nvSpPr>
          <p:cNvPr id="7" name="Subtitle 6">
            <a:extLst>
              <a:ext uri="{FF2B5EF4-FFF2-40B4-BE49-F238E27FC236}">
                <a16:creationId xmlns:a16="http://schemas.microsoft.com/office/drawing/2014/main" id="{3AFD8D3D-82CB-EA16-814E-A3FED8BBF39B}"/>
              </a:ext>
            </a:extLst>
          </p:cNvPr>
          <p:cNvSpPr>
            <a:spLocks noGrp="1"/>
          </p:cNvSpPr>
          <p:nvPr>
            <p:ph type="subTitle" idx="1"/>
          </p:nvPr>
        </p:nvSpPr>
        <p:spPr>
          <a:xfrm>
            <a:off x="447109" y="2764143"/>
            <a:ext cx="3603053" cy="1960099"/>
          </a:xfrm>
        </p:spPr>
        <p:txBody>
          <a:bodyPr/>
          <a:lstStyle/>
          <a:p>
            <a:pPr marL="228600" indent="-228600" rtl="0">
              <a:spcBef>
                <a:spcPts val="1200"/>
              </a:spcBef>
              <a:spcAft>
                <a:spcPts val="1200"/>
              </a:spcAft>
            </a:pPr>
            <a:r>
              <a:rPr lang="en-US" sz="1800" b="0" i="0" u="none" strike="noStrike" dirty="0">
                <a:solidFill>
                  <a:srgbClr val="000000"/>
                </a:solidFill>
                <a:effectLst/>
                <a:latin typeface="Baskerville Old Face" panose="02020602080505020303" pitchFamily="18" charset="0"/>
              </a:rPr>
              <a:t>Karoly Burgyan</a:t>
            </a:r>
            <a:endParaRPr lang="en-US" b="0" dirty="0">
              <a:effectLst/>
              <a:latin typeface="Baskerville Old Face" panose="02020602080505020303" pitchFamily="18" charset="0"/>
            </a:endParaRPr>
          </a:p>
          <a:p>
            <a:pPr marL="228600" indent="-228600" rtl="0">
              <a:spcBef>
                <a:spcPts val="1200"/>
              </a:spcBef>
              <a:spcAft>
                <a:spcPts val="1200"/>
              </a:spcAft>
            </a:pPr>
            <a:r>
              <a:rPr lang="en-US" sz="1800" b="0" i="0" u="none" strike="noStrike" dirty="0">
                <a:solidFill>
                  <a:srgbClr val="000000"/>
                </a:solidFill>
                <a:effectLst/>
                <a:latin typeface="Baskerville Old Face" panose="02020602080505020303" pitchFamily="18" charset="0"/>
              </a:rPr>
              <a:t>Shayla Badeaux</a:t>
            </a:r>
            <a:endParaRPr lang="en-US" b="0" dirty="0">
              <a:effectLst/>
              <a:latin typeface="Baskerville Old Face" panose="02020602080505020303" pitchFamily="18" charset="0"/>
            </a:endParaRPr>
          </a:p>
          <a:p>
            <a:pPr marL="228600" indent="-228600" rtl="0">
              <a:spcBef>
                <a:spcPts val="1200"/>
              </a:spcBef>
              <a:spcAft>
                <a:spcPts val="1200"/>
              </a:spcAft>
            </a:pPr>
            <a:r>
              <a:rPr lang="en-US" sz="1800" b="0" i="0" u="none" strike="noStrike" dirty="0">
                <a:solidFill>
                  <a:srgbClr val="000000"/>
                </a:solidFill>
                <a:effectLst/>
                <a:latin typeface="Baskerville Old Face" panose="02020602080505020303" pitchFamily="18" charset="0"/>
              </a:rPr>
              <a:t>Christian Cantu</a:t>
            </a:r>
            <a:endParaRPr lang="en-US" b="0" dirty="0">
              <a:effectLst/>
              <a:latin typeface="Baskerville Old Face" panose="02020602080505020303" pitchFamily="18" charset="0"/>
            </a:endParaRPr>
          </a:p>
          <a:p>
            <a:br>
              <a:rPr lang="en-US" dirty="0"/>
            </a:br>
            <a:endParaRPr lang="en-US" dirty="0"/>
          </a:p>
        </p:txBody>
      </p:sp>
    </p:spTree>
    <p:extLst>
      <p:ext uri="{BB962C8B-B14F-4D97-AF65-F5344CB8AC3E}">
        <p14:creationId xmlns:p14="http://schemas.microsoft.com/office/powerpoint/2010/main" val="22593088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7EA24C-2D80-62C5-9A7C-27CEF5A1243B}"/>
              </a:ext>
            </a:extLst>
          </p:cNvPr>
          <p:cNvSpPr>
            <a:spLocks noGrp="1"/>
          </p:cNvSpPr>
          <p:nvPr>
            <p:ph type="sldNum" sz="quarter" idx="11"/>
          </p:nvPr>
        </p:nvSpPr>
        <p:spPr/>
        <p:txBody>
          <a:bodyPr/>
          <a:lstStyle/>
          <a:p>
            <a:fld id="{09A01C0A-2BB6-49E7-91A3-DCB9F9F59583}" type="slidenum">
              <a:rPr lang="en-US" smtClean="0"/>
              <a:pPr/>
              <a:t>10</a:t>
            </a:fld>
            <a:endParaRPr lang="en-US" dirty="0"/>
          </a:p>
        </p:txBody>
      </p:sp>
      <p:pic>
        <p:nvPicPr>
          <p:cNvPr id="3" name="Content Placeholder 2">
            <a:extLst>
              <a:ext uri="{FF2B5EF4-FFF2-40B4-BE49-F238E27FC236}">
                <a16:creationId xmlns:a16="http://schemas.microsoft.com/office/drawing/2014/main" id="{43DACD71-8DD6-4F7F-00AB-6441EDC335F0}"/>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387568" y="38101"/>
            <a:ext cx="8138157" cy="6781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7749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761BF44-8BA0-1B10-DC18-5EE93AD35B89}"/>
              </a:ext>
            </a:extLst>
          </p:cNvPr>
          <p:cNvSpPr>
            <a:spLocks noGrp="1"/>
          </p:cNvSpPr>
          <p:nvPr>
            <p:ph type="sldNum" sz="quarter" idx="11"/>
          </p:nvPr>
        </p:nvSpPr>
        <p:spPr/>
        <p:txBody>
          <a:bodyPr/>
          <a:lstStyle/>
          <a:p>
            <a:fld id="{09A01C0A-2BB6-49E7-91A3-DCB9F9F59583}" type="slidenum">
              <a:rPr lang="en-US" smtClean="0"/>
              <a:pPr/>
              <a:t>11</a:t>
            </a:fld>
            <a:endParaRPr lang="en-US" dirty="0"/>
          </a:p>
        </p:txBody>
      </p:sp>
      <p:pic>
        <p:nvPicPr>
          <p:cNvPr id="3" name="Content Placeholder 2">
            <a:extLst>
              <a:ext uri="{FF2B5EF4-FFF2-40B4-BE49-F238E27FC236}">
                <a16:creationId xmlns:a16="http://schemas.microsoft.com/office/drawing/2014/main" id="{E38857F5-BF7E-122C-EC93-0E781B154C91}"/>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556658" y="283028"/>
            <a:ext cx="7794898" cy="6495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94720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Placeholder 11" descr="Close-up of skyscrapers">
            <a:extLst>
              <a:ext uri="{FF2B5EF4-FFF2-40B4-BE49-F238E27FC236}">
                <a16:creationId xmlns:a16="http://schemas.microsoft.com/office/drawing/2014/main" id="{F1C48F23-8E0F-4719-8886-4A20421AABED}"/>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sp>
        <p:nvSpPr>
          <p:cNvPr id="14" name="Rectangle 13">
            <a:extLst>
              <a:ext uri="{FF2B5EF4-FFF2-40B4-BE49-F238E27FC236}">
                <a16:creationId xmlns:a16="http://schemas.microsoft.com/office/drawing/2014/main" id="{0D15BEAD-012C-AF1F-9EBB-243A511C902E}"/>
              </a:ext>
              <a:ext uri="{C183D7F6-B498-43B3-948B-1728B52AA6E4}">
                <adec:decorative xmlns:adec="http://schemas.microsoft.com/office/drawing/2017/decorative" val="1"/>
              </a:ext>
            </a:extLst>
          </p:cNvPr>
          <p:cNvSpPr/>
          <p:nvPr/>
        </p:nvSpPr>
        <p:spPr>
          <a:xfrm>
            <a:off x="469107" y="638594"/>
            <a:ext cx="2743200" cy="1336433"/>
          </a:xfrm>
          <a:prstGeom prst="rect">
            <a:avLst/>
          </a:prstGeom>
          <a:solidFill>
            <a:schemeClr val="accent1">
              <a:alpha val="87843"/>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16" name="Rectangle 15">
            <a:extLst>
              <a:ext uri="{FF2B5EF4-FFF2-40B4-BE49-F238E27FC236}">
                <a16:creationId xmlns:a16="http://schemas.microsoft.com/office/drawing/2014/main" id="{2D578531-1E9F-3E5A-7A85-E9CA9A5C7312}"/>
              </a:ext>
              <a:ext uri="{C183D7F6-B498-43B3-948B-1728B52AA6E4}">
                <adec:decorative xmlns:adec="http://schemas.microsoft.com/office/drawing/2017/decorative" val="1"/>
              </a:ext>
            </a:extLst>
          </p:cNvPr>
          <p:cNvSpPr/>
          <p:nvPr/>
        </p:nvSpPr>
        <p:spPr>
          <a:xfrm>
            <a:off x="5867072" y="2918445"/>
            <a:ext cx="251791" cy="2071501"/>
          </a:xfrm>
          <a:prstGeom prst="rect">
            <a:avLst/>
          </a:prstGeom>
          <a:solidFill>
            <a:schemeClr val="accent1">
              <a:alpha val="76078"/>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3" name="TextBox 2">
            <a:extLst>
              <a:ext uri="{FF2B5EF4-FFF2-40B4-BE49-F238E27FC236}">
                <a16:creationId xmlns:a16="http://schemas.microsoft.com/office/drawing/2014/main" id="{FADE6C47-8239-CD5A-6D4E-A818B3A22A6D}"/>
              </a:ext>
            </a:extLst>
          </p:cNvPr>
          <p:cNvSpPr txBox="1"/>
          <p:nvPr/>
        </p:nvSpPr>
        <p:spPr>
          <a:xfrm>
            <a:off x="7227735" y="1975027"/>
            <a:ext cx="3927945" cy="1323439"/>
          </a:xfrm>
          <a:prstGeom prst="rect">
            <a:avLst/>
          </a:prstGeom>
          <a:noFill/>
        </p:spPr>
        <p:txBody>
          <a:bodyPr wrap="square" rtlCol="0">
            <a:spAutoFit/>
          </a:bodyPr>
          <a:lstStyle/>
          <a:p>
            <a:pPr algn="ctr"/>
            <a:r>
              <a:rPr lang="en-US" sz="4000" b="1" dirty="0">
                <a:latin typeface="Baskerville Old Face" panose="02020602080505020303" pitchFamily="18" charset="0"/>
              </a:rPr>
              <a:t>Countries of Consideration</a:t>
            </a:r>
            <a:endParaRPr lang="en-US" sz="4000" b="1" dirty="0"/>
          </a:p>
        </p:txBody>
      </p:sp>
    </p:spTree>
    <p:extLst>
      <p:ext uri="{BB962C8B-B14F-4D97-AF65-F5344CB8AC3E}">
        <p14:creationId xmlns:p14="http://schemas.microsoft.com/office/powerpoint/2010/main" val="31717350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a:xfrm>
            <a:off x="187889" y="277029"/>
            <a:ext cx="7071651" cy="693030"/>
          </a:xfrm>
        </p:spPr>
        <p:txBody>
          <a:bodyPr/>
          <a:lstStyle/>
          <a:p>
            <a:r>
              <a:rPr lang="en-US" sz="2000" dirty="0">
                <a:latin typeface="Baskerville Old Face" panose="02020602080505020303" pitchFamily="18" charset="0"/>
              </a:rPr>
              <a:t>countries of considerations (Outside of US)</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13</a:t>
            </a:fld>
            <a:endParaRPr lang="en-US" dirty="0"/>
          </a:p>
        </p:txBody>
      </p:sp>
      <p:pic>
        <p:nvPicPr>
          <p:cNvPr id="9" name="Content Placeholder 8" descr="A map of the world with different colored dots&#10;&#10;Description automatically generated">
            <a:extLst>
              <a:ext uri="{FF2B5EF4-FFF2-40B4-BE49-F238E27FC236}">
                <a16:creationId xmlns:a16="http://schemas.microsoft.com/office/drawing/2014/main" id="{7382D885-2402-9195-84D0-E83986FD6CEF}"/>
              </a:ext>
            </a:extLst>
          </p:cNvPr>
          <p:cNvPicPr>
            <a:picLocks noGrp="1" noChangeAspect="1"/>
          </p:cNvPicPr>
          <p:nvPr>
            <p:ph sz="half" idx="2"/>
          </p:nvPr>
        </p:nvPicPr>
        <p:blipFill>
          <a:blip r:embed="rId3"/>
          <a:stretch>
            <a:fillRect/>
          </a:stretch>
        </p:blipFill>
        <p:spPr>
          <a:xfrm>
            <a:off x="1367842" y="929323"/>
            <a:ext cx="8780745" cy="5898859"/>
          </a:xfrm>
        </p:spPr>
      </p:pic>
    </p:spTree>
    <p:extLst>
      <p:ext uri="{BB962C8B-B14F-4D97-AF65-F5344CB8AC3E}">
        <p14:creationId xmlns:p14="http://schemas.microsoft.com/office/powerpoint/2010/main" val="16432889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C1A6BF6-6FC0-1DFE-2034-146EB3DFF942}"/>
              </a:ext>
            </a:extLst>
          </p:cNvPr>
          <p:cNvSpPr>
            <a:spLocks noGrp="1"/>
          </p:cNvSpPr>
          <p:nvPr>
            <p:ph type="subTitle" idx="1"/>
          </p:nvPr>
        </p:nvSpPr>
        <p:spPr>
          <a:xfrm>
            <a:off x="1117182" y="1060514"/>
            <a:ext cx="8191623" cy="1804959"/>
          </a:xfrm>
        </p:spPr>
        <p:txBody>
          <a:bodyPr/>
          <a:lstStyle/>
          <a:p>
            <a:pPr algn="ctr"/>
            <a:r>
              <a:rPr lang="en-US" sz="2400" i="0" dirty="0">
                <a:solidFill>
                  <a:srgbClr val="1F2328"/>
                </a:solidFill>
                <a:effectLst/>
                <a:latin typeface="Baskerville Old Face" panose="02020602080505020303" pitchFamily="18" charset="0"/>
              </a:rPr>
              <a:t>Which countries satisfy the priorities of the customer best-- does the customer value happiness, purchasing power, or safety most?</a:t>
            </a:r>
          </a:p>
          <a:p>
            <a:endParaRPr lang="en-US" dirty="0"/>
          </a:p>
        </p:txBody>
      </p:sp>
      <p:sp>
        <p:nvSpPr>
          <p:cNvPr id="4" name="Slide Number Placeholder 3">
            <a:extLst>
              <a:ext uri="{FF2B5EF4-FFF2-40B4-BE49-F238E27FC236}">
                <a16:creationId xmlns:a16="http://schemas.microsoft.com/office/drawing/2014/main" id="{CCCAF334-9744-2B54-C944-A3BBCC158E6C}"/>
              </a:ext>
            </a:extLst>
          </p:cNvPr>
          <p:cNvSpPr>
            <a:spLocks noGrp="1"/>
          </p:cNvSpPr>
          <p:nvPr>
            <p:ph type="sldNum" sz="quarter" idx="11"/>
          </p:nvPr>
        </p:nvSpPr>
        <p:spPr/>
        <p:txBody>
          <a:bodyPr/>
          <a:lstStyle/>
          <a:p>
            <a:fld id="{09A01C0A-2BB6-49E7-91A3-DCB9F9F59583}" type="slidenum">
              <a:rPr lang="en-US" smtClean="0"/>
              <a:pPr/>
              <a:t>14</a:t>
            </a:fld>
            <a:endParaRPr lang="en-US" dirty="0"/>
          </a:p>
        </p:txBody>
      </p:sp>
    </p:spTree>
    <p:extLst>
      <p:ext uri="{BB962C8B-B14F-4D97-AF65-F5344CB8AC3E}">
        <p14:creationId xmlns:p14="http://schemas.microsoft.com/office/powerpoint/2010/main" val="7162813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9AB7742-FC4B-E1BF-7F83-4270786B8B34}"/>
              </a:ext>
            </a:extLst>
          </p:cNvPr>
          <p:cNvSpPr>
            <a:spLocks noGrp="1"/>
          </p:cNvSpPr>
          <p:nvPr>
            <p:ph type="sldNum" sz="quarter" idx="11"/>
          </p:nvPr>
        </p:nvSpPr>
        <p:spPr/>
        <p:txBody>
          <a:bodyPr/>
          <a:lstStyle/>
          <a:p>
            <a:fld id="{09A01C0A-2BB6-49E7-91A3-DCB9F9F59583}" type="slidenum">
              <a:rPr lang="en-US" smtClean="0"/>
              <a:pPr/>
              <a:t>15</a:t>
            </a:fld>
            <a:endParaRPr lang="en-US" dirty="0"/>
          </a:p>
        </p:txBody>
      </p:sp>
      <p:pic>
        <p:nvPicPr>
          <p:cNvPr id="4098" name="Picture 2">
            <a:extLst>
              <a:ext uri="{FF2B5EF4-FFF2-40B4-BE49-F238E27FC236}">
                <a16:creationId xmlns:a16="http://schemas.microsoft.com/office/drawing/2014/main" id="{65CD6EB2-4B2D-F296-99FF-B2894A4F61EA}"/>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174376" y="232727"/>
            <a:ext cx="8455741" cy="6341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91465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3B81792-5C8F-399F-4156-45C2B0522461}"/>
              </a:ext>
            </a:extLst>
          </p:cNvPr>
          <p:cNvSpPr>
            <a:spLocks noGrp="1"/>
          </p:cNvSpPr>
          <p:nvPr>
            <p:ph type="title"/>
          </p:nvPr>
        </p:nvSpPr>
        <p:spPr>
          <a:xfrm>
            <a:off x="850167" y="876301"/>
            <a:ext cx="10242375" cy="652054"/>
          </a:xfrm>
        </p:spPr>
        <p:txBody>
          <a:bodyPr/>
          <a:lstStyle/>
          <a:p>
            <a:r>
              <a:rPr lang="en-US" dirty="0"/>
              <a:t>Prioritized Happiness Index</a:t>
            </a:r>
          </a:p>
        </p:txBody>
      </p:sp>
      <p:sp>
        <p:nvSpPr>
          <p:cNvPr id="8" name="Slide Number Placeholder 7">
            <a:extLst>
              <a:ext uri="{FF2B5EF4-FFF2-40B4-BE49-F238E27FC236}">
                <a16:creationId xmlns:a16="http://schemas.microsoft.com/office/drawing/2014/main" id="{4C23ABD0-F44B-B440-78D0-6958D199A371}"/>
              </a:ext>
            </a:extLst>
          </p:cNvPr>
          <p:cNvSpPr>
            <a:spLocks noGrp="1"/>
          </p:cNvSpPr>
          <p:nvPr>
            <p:ph type="sldNum" sz="quarter" idx="11"/>
          </p:nvPr>
        </p:nvSpPr>
        <p:spPr/>
        <p:txBody>
          <a:bodyPr/>
          <a:lstStyle/>
          <a:p>
            <a:fld id="{09A01C0A-2BB6-49E7-91A3-DCB9F9F59583}" type="slidenum">
              <a:rPr lang="en-US" smtClean="0"/>
              <a:pPr/>
              <a:t>16</a:t>
            </a:fld>
            <a:endParaRPr lang="en-US" dirty="0"/>
          </a:p>
        </p:txBody>
      </p:sp>
      <p:pic>
        <p:nvPicPr>
          <p:cNvPr id="5122" name="Picture 2">
            <a:extLst>
              <a:ext uri="{FF2B5EF4-FFF2-40B4-BE49-F238E27FC236}">
                <a16:creationId xmlns:a16="http://schemas.microsoft.com/office/drawing/2014/main" id="{096E7F78-24E4-D6D1-A2CD-164049A62A03}"/>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0" y="1786805"/>
            <a:ext cx="5793403" cy="434505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BE9A8059-B1FA-8ADC-80F7-9F6BDF5B3CD5}"/>
              </a:ext>
            </a:extLst>
          </p:cNvPr>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rcRect/>
          <a:stretch>
            <a:fillRect/>
          </a:stretch>
        </p:blipFill>
        <p:spPr bwMode="auto">
          <a:xfrm>
            <a:off x="5716292" y="1786805"/>
            <a:ext cx="5793403" cy="4345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177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385218-8CD1-A0BF-84AB-06EB83C4BDC0}"/>
              </a:ext>
            </a:extLst>
          </p:cNvPr>
          <p:cNvSpPr>
            <a:spLocks noGrp="1"/>
          </p:cNvSpPr>
          <p:nvPr>
            <p:ph type="title"/>
          </p:nvPr>
        </p:nvSpPr>
        <p:spPr>
          <a:xfrm>
            <a:off x="489857" y="876301"/>
            <a:ext cx="11016343" cy="652054"/>
          </a:xfrm>
        </p:spPr>
        <p:txBody>
          <a:bodyPr/>
          <a:lstStyle/>
          <a:p>
            <a:r>
              <a:rPr lang="en-US" dirty="0"/>
              <a:t>Prioritized Purchasing Power</a:t>
            </a:r>
          </a:p>
        </p:txBody>
      </p:sp>
      <p:sp>
        <p:nvSpPr>
          <p:cNvPr id="8" name="Slide Number Placeholder 7">
            <a:extLst>
              <a:ext uri="{FF2B5EF4-FFF2-40B4-BE49-F238E27FC236}">
                <a16:creationId xmlns:a16="http://schemas.microsoft.com/office/drawing/2014/main" id="{4388D46F-B582-E59B-83A7-44EA6E568354}"/>
              </a:ext>
            </a:extLst>
          </p:cNvPr>
          <p:cNvSpPr>
            <a:spLocks noGrp="1"/>
          </p:cNvSpPr>
          <p:nvPr>
            <p:ph type="sldNum" sz="quarter" idx="11"/>
          </p:nvPr>
        </p:nvSpPr>
        <p:spPr/>
        <p:txBody>
          <a:bodyPr/>
          <a:lstStyle/>
          <a:p>
            <a:fld id="{09A01C0A-2BB6-49E7-91A3-DCB9F9F59583}" type="slidenum">
              <a:rPr lang="en-US" smtClean="0"/>
              <a:pPr/>
              <a:t>17</a:t>
            </a:fld>
            <a:endParaRPr lang="en-US" dirty="0"/>
          </a:p>
        </p:txBody>
      </p:sp>
      <p:pic>
        <p:nvPicPr>
          <p:cNvPr id="6146" name="Picture 2">
            <a:extLst>
              <a:ext uri="{FF2B5EF4-FFF2-40B4-BE49-F238E27FC236}">
                <a16:creationId xmlns:a16="http://schemas.microsoft.com/office/drawing/2014/main" id="{A2E834BF-4639-8FDC-F576-3D86A023A3B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0" y="1654830"/>
            <a:ext cx="5873747" cy="440531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4213DEAA-08DB-9A04-BA5B-A36D366FD45E}"/>
              </a:ext>
            </a:extLst>
          </p:cNvPr>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rcRect/>
          <a:stretch>
            <a:fillRect/>
          </a:stretch>
        </p:blipFill>
        <p:spPr bwMode="auto">
          <a:xfrm>
            <a:off x="5873747" y="1654830"/>
            <a:ext cx="5873747" cy="4405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0668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183BEB-1B21-B912-A5A2-F7B7C96E426A}"/>
              </a:ext>
            </a:extLst>
          </p:cNvPr>
          <p:cNvSpPr>
            <a:spLocks noGrp="1"/>
          </p:cNvSpPr>
          <p:nvPr>
            <p:ph type="title"/>
          </p:nvPr>
        </p:nvSpPr>
        <p:spPr/>
        <p:txBody>
          <a:bodyPr/>
          <a:lstStyle/>
          <a:p>
            <a:r>
              <a:rPr lang="en-US" dirty="0"/>
              <a:t>Prioritized Safety Index</a:t>
            </a:r>
          </a:p>
        </p:txBody>
      </p:sp>
      <p:sp>
        <p:nvSpPr>
          <p:cNvPr id="8" name="Slide Number Placeholder 7">
            <a:extLst>
              <a:ext uri="{FF2B5EF4-FFF2-40B4-BE49-F238E27FC236}">
                <a16:creationId xmlns:a16="http://schemas.microsoft.com/office/drawing/2014/main" id="{D16FEB5F-EF71-1B2F-81A5-8CBB484C93F7}"/>
              </a:ext>
            </a:extLst>
          </p:cNvPr>
          <p:cNvSpPr>
            <a:spLocks noGrp="1"/>
          </p:cNvSpPr>
          <p:nvPr>
            <p:ph type="sldNum" sz="quarter" idx="11"/>
          </p:nvPr>
        </p:nvSpPr>
        <p:spPr/>
        <p:txBody>
          <a:bodyPr/>
          <a:lstStyle/>
          <a:p>
            <a:fld id="{09A01C0A-2BB6-49E7-91A3-DCB9F9F59583}" type="slidenum">
              <a:rPr lang="en-US" smtClean="0"/>
              <a:pPr/>
              <a:t>18</a:t>
            </a:fld>
            <a:endParaRPr lang="en-US" dirty="0"/>
          </a:p>
        </p:txBody>
      </p:sp>
      <p:pic>
        <p:nvPicPr>
          <p:cNvPr id="7170" name="Picture 2">
            <a:extLst>
              <a:ext uri="{FF2B5EF4-FFF2-40B4-BE49-F238E27FC236}">
                <a16:creationId xmlns:a16="http://schemas.microsoft.com/office/drawing/2014/main" id="{EDF8FA90-F808-5B4B-3A5E-9F3B07524498}"/>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36411" y="1575395"/>
            <a:ext cx="5764509" cy="432338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6132DE8C-235C-CBDF-C5E4-4C0E64F11F14}"/>
              </a:ext>
            </a:extLst>
          </p:cNvPr>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rcRect/>
          <a:stretch>
            <a:fillRect/>
          </a:stretch>
        </p:blipFill>
        <p:spPr bwMode="auto">
          <a:xfrm>
            <a:off x="5800919" y="1708617"/>
            <a:ext cx="5586879" cy="419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99210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Placeholder 31" descr="Large walking intersection with one lone person">
            <a:extLst>
              <a:ext uri="{FF2B5EF4-FFF2-40B4-BE49-F238E27FC236}">
                <a16:creationId xmlns:a16="http://schemas.microsoft.com/office/drawing/2014/main" id="{D1FC6153-A37A-EC14-7EEA-7335A559F915}"/>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Effect>
                      <a14:brightnessContrast bright="44000" contrast="-55000"/>
                    </a14:imgEffect>
                  </a14:imgLayer>
                </a14:imgProps>
              </a:ext>
              <a:ext uri="{28A0092B-C50C-407E-A947-70E740481C1C}">
                <a14:useLocalDpi xmlns:a14="http://schemas.microsoft.com/office/drawing/2010/main"/>
              </a:ext>
            </a:extLst>
          </a:blip>
          <a:srcRect/>
          <a:stretch/>
        </p:blipFill>
        <p:spPr/>
      </p:pic>
      <p:pic>
        <p:nvPicPr>
          <p:cNvPr id="68" name="Picture Placeholder 11" descr="Close-up of skyscrapers">
            <a:extLst>
              <a:ext uri="{FF2B5EF4-FFF2-40B4-BE49-F238E27FC236}">
                <a16:creationId xmlns:a16="http://schemas.microsoft.com/office/drawing/2014/main" id="{A0327B68-D192-4EDA-F3AE-366C54CED4D3}"/>
              </a:ext>
            </a:extLst>
          </p:cNvPr>
          <p:cNvPicPr>
            <a:picLocks noGrp="1" noChangeAspect="1"/>
          </p:cNvPicPr>
          <p:nvPr>
            <p:ph type="pic" sz="quarter" idx="13"/>
          </p:nvPr>
        </p:nvPicPr>
        <p:blipFill rotWithShape="1">
          <a:blip r:embed="rId5" cstate="print">
            <a:extLst>
              <a:ext uri="{BEBA8EAE-BF5A-486C-A8C5-ECC9F3942E4B}">
                <a14:imgProps xmlns:a14="http://schemas.microsoft.com/office/drawing/2010/main">
                  <a14:imgLayer r:embed="rId6">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7" cstate="print">
              <a:duotone>
                <a:prstClr val="black"/>
                <a:schemeClr val="tx2">
                  <a:tint val="45000"/>
                  <a:satMod val="400000"/>
                </a:schemeClr>
              </a:duotone>
              <a:extLst>
                <a:ext uri="{BEBA8EAE-BF5A-486C-A8C5-ECC9F3942E4B}">
                  <a14:imgProps xmlns:a14="http://schemas.microsoft.com/office/drawing/2010/main">
                    <a14:imgLayer r:embed="rId8">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pic>
        <p:nvPicPr>
          <p:cNvPr id="69" name="Picture Placeholder 8" descr="Curved skyscraper against the blue sky">
            <a:extLst>
              <a:ext uri="{FF2B5EF4-FFF2-40B4-BE49-F238E27FC236}">
                <a16:creationId xmlns:a16="http://schemas.microsoft.com/office/drawing/2014/main" id="{EB131536-3790-0769-3F4B-54C44B98F3B0}"/>
              </a:ext>
            </a:extLst>
          </p:cNvPr>
          <p:cNvPicPr>
            <a:picLocks noGrp="1" noChangeAspect="1"/>
          </p:cNvPicPr>
          <p:nvPr>
            <p:ph type="pic" sz="quarter" idx="14"/>
          </p:nvPr>
        </p:nvPicPr>
        <p:blipFill rotWithShape="1">
          <a:blip r:embed="rId9" cstate="print">
            <a:extLst>
              <a:ext uri="{BEBA8EAE-BF5A-486C-A8C5-ECC9F3942E4B}">
                <a14:imgProps xmlns:a14="http://schemas.microsoft.com/office/drawing/2010/main">
                  <a14:imgLayer r:embed="rId10">
                    <a14:imgEffect>
                      <a14:saturation sat="0"/>
                    </a14:imgEffect>
                    <a14:imgEffect>
                      <a14:brightnessContrast bright="22000"/>
                    </a14:imgEffect>
                  </a14:imgLayer>
                </a14:imgProps>
              </a:ext>
              <a:ext uri="{28A0092B-C50C-407E-A947-70E740481C1C}">
                <a14:useLocalDpi xmlns:a14="http://schemas.microsoft.com/office/drawing/2010/main"/>
              </a:ext>
            </a:extLst>
          </a:blip>
          <a:srcRect/>
          <a:stretch/>
        </p:blipFill>
        <p:spPr/>
      </p:pic>
      <p:sp>
        <p:nvSpPr>
          <p:cNvPr id="36" name="Slide Number Placeholder 35">
            <a:extLst>
              <a:ext uri="{FF2B5EF4-FFF2-40B4-BE49-F238E27FC236}">
                <a16:creationId xmlns:a16="http://schemas.microsoft.com/office/drawing/2014/main" id="{B6B0F1EA-6238-43CB-79BF-1872F34BB86C}"/>
              </a:ext>
            </a:extLst>
          </p:cNvPr>
          <p:cNvSpPr>
            <a:spLocks noGrp="1"/>
          </p:cNvSpPr>
          <p:nvPr>
            <p:ph type="sldNum" sz="quarter" idx="35"/>
          </p:nvPr>
        </p:nvSpPr>
        <p:spPr/>
        <p:txBody>
          <a:bodyPr/>
          <a:lstStyle/>
          <a:p>
            <a:fld id="{09A01C0A-2BB6-49E7-91A3-DCB9F9F59583}" type="slidenum">
              <a:rPr lang="en-US" smtClean="0"/>
              <a:pPr/>
              <a:t>19</a:t>
            </a:fld>
            <a:endParaRPr lang="en-US" dirty="0"/>
          </a:p>
        </p:txBody>
      </p:sp>
      <p:sp>
        <p:nvSpPr>
          <p:cNvPr id="6" name="TextBox 5">
            <a:extLst>
              <a:ext uri="{FF2B5EF4-FFF2-40B4-BE49-F238E27FC236}">
                <a16:creationId xmlns:a16="http://schemas.microsoft.com/office/drawing/2014/main" id="{F9EF6A3F-A595-ADCF-4D5F-10014F182627}"/>
              </a:ext>
            </a:extLst>
          </p:cNvPr>
          <p:cNvSpPr txBox="1"/>
          <p:nvPr/>
        </p:nvSpPr>
        <p:spPr>
          <a:xfrm>
            <a:off x="1264258" y="2322687"/>
            <a:ext cx="5072932" cy="2308324"/>
          </a:xfrm>
          <a:prstGeom prst="rect">
            <a:avLst/>
          </a:prstGeom>
          <a:noFill/>
        </p:spPr>
        <p:txBody>
          <a:bodyPr wrap="square" rtlCol="0">
            <a:spAutoFit/>
          </a:bodyPr>
          <a:lstStyle/>
          <a:p>
            <a:pPr algn="ctr"/>
            <a:endParaRPr lang="en-US" sz="2400" dirty="0">
              <a:solidFill>
                <a:srgbClr val="1F2328"/>
              </a:solidFill>
              <a:latin typeface="Baskerville Old Face" panose="02020602080505020303" pitchFamily="18" charset="0"/>
            </a:endParaRPr>
          </a:p>
          <a:p>
            <a:pPr algn="ctr"/>
            <a:r>
              <a:rPr lang="en-US" sz="2400" b="1" i="0" dirty="0">
                <a:solidFill>
                  <a:srgbClr val="1F2328"/>
                </a:solidFill>
                <a:effectLst/>
                <a:latin typeface="Baskerville Old Face" panose="02020602080505020303" pitchFamily="18" charset="0"/>
              </a:rPr>
              <a:t>Which countries on the priority lists have the most developed infrastructure using GDP as a proxy for infrastructure development?</a:t>
            </a:r>
          </a:p>
          <a:p>
            <a:pPr algn="ctr"/>
            <a:endParaRPr lang="en-US" sz="2400" i="0" dirty="0">
              <a:solidFill>
                <a:srgbClr val="1F2328"/>
              </a:solidFill>
              <a:effectLst/>
              <a:latin typeface="Baskerville Old Face" panose="02020602080505020303" pitchFamily="18" charset="0"/>
            </a:endParaRPr>
          </a:p>
        </p:txBody>
      </p:sp>
    </p:spTree>
    <p:extLst>
      <p:ext uri="{BB962C8B-B14F-4D97-AF65-F5344CB8AC3E}">
        <p14:creationId xmlns:p14="http://schemas.microsoft.com/office/powerpoint/2010/main" val="25631196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p:txBody>
          <a:bodyPr/>
          <a:lstStyle/>
          <a:p>
            <a:r>
              <a:rPr lang="en-US" dirty="0">
                <a:solidFill>
                  <a:schemeClr val="bg1"/>
                </a:solidFill>
              </a:rPr>
              <a:t>Questions</a:t>
            </a: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6474373" y="388883"/>
            <a:ext cx="4991408" cy="6131187"/>
          </a:xfrm>
        </p:spPr>
        <p:txBody>
          <a:bodyPr/>
          <a:lstStyle/>
          <a:p>
            <a:pPr marL="285750" indent="-285750" algn="l">
              <a:buFont typeface="Arial" panose="020B0604020202020204" pitchFamily="34" charset="0"/>
              <a:buChar char="•"/>
            </a:pPr>
            <a:r>
              <a:rPr lang="en-US" sz="2000" b="0" i="0" dirty="0">
                <a:solidFill>
                  <a:srgbClr val="1F2328"/>
                </a:solidFill>
                <a:effectLst/>
                <a:latin typeface="Baskerville Old Face" panose="02020602080505020303" pitchFamily="18" charset="0"/>
              </a:rPr>
              <a:t>Is there a correlation between Happiness and Safety?</a:t>
            </a:r>
          </a:p>
          <a:p>
            <a:pPr marL="285750" indent="-285750" algn="l">
              <a:buFont typeface="Arial" panose="020B0604020202020204" pitchFamily="34" charset="0"/>
              <a:buChar char="•"/>
            </a:pPr>
            <a:r>
              <a:rPr lang="en-US" sz="2000" b="0" i="0" dirty="0">
                <a:solidFill>
                  <a:srgbClr val="1F2328"/>
                </a:solidFill>
                <a:effectLst/>
                <a:latin typeface="Baskerville Old Face" panose="02020602080505020303" pitchFamily="18" charset="0"/>
              </a:rPr>
              <a:t>Is there a correlation between Happiness and Cost of Living?</a:t>
            </a:r>
          </a:p>
          <a:p>
            <a:pPr marL="285750" indent="-285750" algn="l">
              <a:buFont typeface="Arial" panose="020B0604020202020204" pitchFamily="34" charset="0"/>
              <a:buChar char="•"/>
            </a:pPr>
            <a:r>
              <a:rPr lang="en-US" sz="2000" b="0" i="0" dirty="0">
                <a:solidFill>
                  <a:srgbClr val="1F2328"/>
                </a:solidFill>
                <a:effectLst/>
                <a:latin typeface="Baskerville Old Face" panose="02020602080505020303" pitchFamily="18" charset="0"/>
              </a:rPr>
              <a:t>Is there a correlation between Happiness and Purchasing Power?</a:t>
            </a:r>
          </a:p>
          <a:p>
            <a:pPr marL="285750" indent="-285750">
              <a:buFont typeface="Arial" panose="020B0604020202020204" pitchFamily="34" charset="0"/>
              <a:buChar char="•"/>
            </a:pPr>
            <a:r>
              <a:rPr lang="en-US" sz="2000" b="0" i="0" dirty="0">
                <a:solidFill>
                  <a:srgbClr val="1F2328"/>
                </a:solidFill>
                <a:effectLst/>
                <a:latin typeface="Baskerville Old Face" panose="02020602080505020303" pitchFamily="18" charset="0"/>
              </a:rPr>
              <a:t>Which countries satisfy the priorities of the customer best-- does the customer value happiness, purchasing power, or safety most?</a:t>
            </a:r>
          </a:p>
          <a:p>
            <a:pPr marL="285750" indent="-285750">
              <a:buFont typeface="Arial" panose="020B0604020202020204" pitchFamily="34" charset="0"/>
              <a:buChar char="•"/>
            </a:pPr>
            <a:r>
              <a:rPr lang="en-US" sz="2000" b="0" i="0" dirty="0">
                <a:solidFill>
                  <a:srgbClr val="1F2328"/>
                </a:solidFill>
                <a:effectLst/>
                <a:latin typeface="Baskerville Old Face" panose="02020602080505020303" pitchFamily="18" charset="0"/>
              </a:rPr>
              <a:t>Which countries on the priority lists have the most developed infrastructure using GDP as a proxy for infrastructure development?</a:t>
            </a:r>
          </a:p>
          <a:p>
            <a:pPr marL="285750" indent="-285750">
              <a:buFont typeface="Arial" panose="020B0604020202020204" pitchFamily="34" charset="0"/>
              <a:buChar char="•"/>
            </a:pPr>
            <a:endParaRPr lang="en-US" b="0" i="0" dirty="0">
              <a:solidFill>
                <a:srgbClr val="1F2328"/>
              </a:solidFill>
              <a:effectLst/>
              <a:latin typeface="-apple-system"/>
            </a:endParaRPr>
          </a:p>
          <a:p>
            <a:endParaRPr lang="en-US" dirty="0"/>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2</a:t>
            </a:fld>
            <a:endParaRPr lang="en-US" dirty="0"/>
          </a:p>
        </p:txBody>
      </p:sp>
    </p:spTree>
    <p:extLst>
      <p:ext uri="{BB962C8B-B14F-4D97-AF65-F5344CB8AC3E}">
        <p14:creationId xmlns:p14="http://schemas.microsoft.com/office/powerpoint/2010/main" val="6125001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182D88-90BE-27A0-EB9B-B27121A734A7}"/>
              </a:ext>
            </a:extLst>
          </p:cNvPr>
          <p:cNvSpPr>
            <a:spLocks noGrp="1"/>
          </p:cNvSpPr>
          <p:nvPr>
            <p:ph type="sldNum" sz="quarter" idx="11"/>
          </p:nvPr>
        </p:nvSpPr>
        <p:spPr/>
        <p:txBody>
          <a:bodyPr/>
          <a:lstStyle/>
          <a:p>
            <a:fld id="{09A01C0A-2BB6-49E7-91A3-DCB9F9F59583}" type="slidenum">
              <a:rPr lang="en-US" smtClean="0"/>
              <a:pPr/>
              <a:t>20</a:t>
            </a:fld>
            <a:endParaRPr lang="en-US" dirty="0"/>
          </a:p>
        </p:txBody>
      </p:sp>
      <p:pic>
        <p:nvPicPr>
          <p:cNvPr id="1026" name="Picture 2">
            <a:extLst>
              <a:ext uri="{FF2B5EF4-FFF2-40B4-BE49-F238E27FC236}">
                <a16:creationId xmlns:a16="http://schemas.microsoft.com/office/drawing/2014/main" id="{7024AF56-A610-585F-5CFC-0C3E8ED8AC7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2003336" y="192376"/>
            <a:ext cx="7658588" cy="6382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3797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0370084-3E98-DA87-5608-6AC5C559B1E1}"/>
              </a:ext>
            </a:extLst>
          </p:cNvPr>
          <p:cNvSpPr>
            <a:spLocks noGrp="1"/>
          </p:cNvSpPr>
          <p:nvPr>
            <p:ph type="sldNum" sz="quarter" idx="11"/>
          </p:nvPr>
        </p:nvSpPr>
        <p:spPr/>
        <p:txBody>
          <a:bodyPr/>
          <a:lstStyle/>
          <a:p>
            <a:fld id="{09A01C0A-2BB6-49E7-91A3-DCB9F9F59583}" type="slidenum">
              <a:rPr lang="en-US" smtClean="0"/>
              <a:pPr/>
              <a:t>21</a:t>
            </a:fld>
            <a:endParaRPr lang="en-US" dirty="0"/>
          </a:p>
        </p:txBody>
      </p:sp>
      <p:pic>
        <p:nvPicPr>
          <p:cNvPr id="2050" name="Picture 2">
            <a:extLst>
              <a:ext uri="{FF2B5EF4-FFF2-40B4-BE49-F238E27FC236}">
                <a16:creationId xmlns:a16="http://schemas.microsoft.com/office/drawing/2014/main" id="{8A9649F6-122C-4B8B-7B8B-4D4F8325D3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27591"/>
            <a:ext cx="8229600" cy="654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655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51F38-5A56-FE36-3F45-B6F3F8B72254}"/>
              </a:ext>
            </a:extLst>
          </p:cNvPr>
          <p:cNvSpPr>
            <a:spLocks noGrp="1"/>
          </p:cNvSpPr>
          <p:nvPr>
            <p:ph type="title"/>
          </p:nvPr>
        </p:nvSpPr>
        <p:spPr>
          <a:xfrm>
            <a:off x="5413445" y="906262"/>
            <a:ext cx="6034216" cy="2145281"/>
          </a:xfrm>
        </p:spPr>
        <p:txBody>
          <a:bodyPr/>
          <a:lstStyle/>
          <a:p>
            <a:r>
              <a:rPr lang="en-US" dirty="0"/>
              <a:t>Top 5 Countries</a:t>
            </a:r>
            <a:br>
              <a:rPr lang="en-US" dirty="0"/>
            </a:br>
            <a:endParaRPr lang="en-US" dirty="0"/>
          </a:p>
        </p:txBody>
      </p:sp>
      <p:sp>
        <p:nvSpPr>
          <p:cNvPr id="3" name="Subtitle 2">
            <a:extLst>
              <a:ext uri="{FF2B5EF4-FFF2-40B4-BE49-F238E27FC236}">
                <a16:creationId xmlns:a16="http://schemas.microsoft.com/office/drawing/2014/main" id="{283254F3-268F-A37C-BD32-8EBFA895F759}"/>
              </a:ext>
            </a:extLst>
          </p:cNvPr>
          <p:cNvSpPr>
            <a:spLocks noGrp="1"/>
          </p:cNvSpPr>
          <p:nvPr>
            <p:ph type="subTitle" idx="1"/>
          </p:nvPr>
        </p:nvSpPr>
        <p:spPr>
          <a:xfrm>
            <a:off x="6507126" y="3194726"/>
            <a:ext cx="5300826" cy="3059129"/>
          </a:xfrm>
        </p:spPr>
        <p:txBody>
          <a:bodyPr/>
          <a:lstStyle/>
          <a:p>
            <a:r>
              <a:rPr lang="en-US" dirty="0"/>
              <a:t>Saudia Arabia</a:t>
            </a:r>
          </a:p>
          <a:p>
            <a:r>
              <a:rPr lang="en-US" dirty="0"/>
              <a:t>Israel</a:t>
            </a:r>
          </a:p>
          <a:p>
            <a:r>
              <a:rPr lang="en-US" dirty="0"/>
              <a:t>Slovenia</a:t>
            </a:r>
          </a:p>
          <a:p>
            <a:r>
              <a:rPr lang="en-US" dirty="0"/>
              <a:t>United Arab emirates</a:t>
            </a:r>
          </a:p>
          <a:p>
            <a:r>
              <a:rPr lang="en-US" dirty="0"/>
              <a:t>Austria</a:t>
            </a:r>
          </a:p>
        </p:txBody>
      </p:sp>
      <p:sp>
        <p:nvSpPr>
          <p:cNvPr id="4" name="Slide Number Placeholder 3">
            <a:extLst>
              <a:ext uri="{FF2B5EF4-FFF2-40B4-BE49-F238E27FC236}">
                <a16:creationId xmlns:a16="http://schemas.microsoft.com/office/drawing/2014/main" id="{D6E3587A-9CE6-50C0-EA16-28C0387EDF46}"/>
              </a:ext>
            </a:extLst>
          </p:cNvPr>
          <p:cNvSpPr>
            <a:spLocks noGrp="1"/>
          </p:cNvSpPr>
          <p:nvPr>
            <p:ph type="sldNum" sz="quarter" idx="11"/>
          </p:nvPr>
        </p:nvSpPr>
        <p:spPr/>
        <p:txBody>
          <a:bodyPr/>
          <a:lstStyle/>
          <a:p>
            <a:fld id="{09A01C0A-2BB6-49E7-91A3-DCB9F9F59583}" type="slidenum">
              <a:rPr lang="en-US" smtClean="0"/>
              <a:pPr/>
              <a:t>22</a:t>
            </a:fld>
            <a:endParaRPr lang="en-US" dirty="0"/>
          </a:p>
        </p:txBody>
      </p:sp>
    </p:spTree>
    <p:extLst>
      <p:ext uri="{BB962C8B-B14F-4D97-AF65-F5344CB8AC3E}">
        <p14:creationId xmlns:p14="http://schemas.microsoft.com/office/powerpoint/2010/main" val="31047937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EA49A-DC7C-9C4F-2F9A-564E195C5628}"/>
              </a:ext>
            </a:extLst>
          </p:cNvPr>
          <p:cNvSpPr>
            <a:spLocks noGrp="1"/>
          </p:cNvSpPr>
          <p:nvPr>
            <p:ph type="title"/>
          </p:nvPr>
        </p:nvSpPr>
        <p:spPr/>
        <p:txBody>
          <a:bodyPr/>
          <a:lstStyle/>
          <a:p>
            <a:r>
              <a:rPr lang="en-US" dirty="0"/>
              <a:t>Next Steps</a:t>
            </a:r>
            <a:br>
              <a:rPr lang="en-US" dirty="0"/>
            </a:br>
            <a:br>
              <a:rPr lang="en-US" dirty="0"/>
            </a:br>
            <a:r>
              <a:rPr lang="en-US" dirty="0"/>
              <a:t>real Estate</a:t>
            </a:r>
          </a:p>
        </p:txBody>
      </p:sp>
      <p:graphicFrame>
        <p:nvGraphicFramePr>
          <p:cNvPr id="7" name="Table 7">
            <a:extLst>
              <a:ext uri="{FF2B5EF4-FFF2-40B4-BE49-F238E27FC236}">
                <a16:creationId xmlns:a16="http://schemas.microsoft.com/office/drawing/2014/main" id="{AF0DE047-1B7D-F942-8E09-3EFF699BE9A0}"/>
              </a:ext>
            </a:extLst>
          </p:cNvPr>
          <p:cNvGraphicFramePr>
            <a:graphicFrameLocks noGrp="1"/>
          </p:cNvGraphicFramePr>
          <p:nvPr>
            <p:ph sz="half" idx="2"/>
            <p:extLst>
              <p:ext uri="{D42A27DB-BD31-4B8C-83A1-F6EECF244321}">
                <p14:modId xmlns:p14="http://schemas.microsoft.com/office/powerpoint/2010/main" val="2717767622"/>
              </p:ext>
            </p:extLst>
          </p:nvPr>
        </p:nvGraphicFramePr>
        <p:xfrm>
          <a:off x="5572125" y="409575"/>
          <a:ext cx="5862085" cy="5943600"/>
        </p:xfrm>
        <a:graphic>
          <a:graphicData uri="http://schemas.openxmlformats.org/drawingml/2006/table">
            <a:tbl>
              <a:tblPr firstRow="1" bandRow="1">
                <a:tableStyleId>{2D5ABB26-0587-4C30-8999-92F81FD0307C}</a:tableStyleId>
              </a:tblPr>
              <a:tblGrid>
                <a:gridCol w="1894150">
                  <a:extLst>
                    <a:ext uri="{9D8B030D-6E8A-4147-A177-3AD203B41FA5}">
                      <a16:colId xmlns:a16="http://schemas.microsoft.com/office/drawing/2014/main" val="2918303207"/>
                    </a:ext>
                  </a:extLst>
                </a:gridCol>
                <a:gridCol w="3967935">
                  <a:extLst>
                    <a:ext uri="{9D8B030D-6E8A-4147-A177-3AD203B41FA5}">
                      <a16:colId xmlns:a16="http://schemas.microsoft.com/office/drawing/2014/main" val="1189393465"/>
                    </a:ext>
                  </a:extLst>
                </a:gridCol>
              </a:tblGrid>
              <a:tr h="1188720">
                <a:tc>
                  <a:txBody>
                    <a:bodyPr/>
                    <a:lstStyle/>
                    <a:p>
                      <a:endParaRPr lang="en-US" sz="2800" b="1" i="0" spc="30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Baskerville Old Face" panose="02020602080505020303" pitchFamily="18" charset="0"/>
                        </a:rPr>
                        <a:t>Narrow Data to Select Cities of Choice</a:t>
                      </a:r>
                      <a:endParaRPr lang="en-US" b="1" i="0" dirty="0">
                        <a:latin typeface="Baskerville Old Face" panose="02020602080505020303" pitchFamily="18" charset="0"/>
                      </a:endParaRPr>
                    </a:p>
                  </a:txBody>
                  <a:tcPr anchor="ctr"/>
                </a:tc>
                <a:extLst>
                  <a:ext uri="{0D108BD9-81ED-4DB2-BD59-A6C34878D82A}">
                    <a16:rowId xmlns:a16="http://schemas.microsoft.com/office/drawing/2014/main" val="3812157666"/>
                  </a:ext>
                </a:extLst>
              </a:tr>
              <a:tr h="1188720">
                <a:tc>
                  <a:txBody>
                    <a:bodyPr/>
                    <a:lstStyle/>
                    <a:p>
                      <a:endParaRPr lang="en-US" sz="3600" b="1" i="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Baskerville Old Face" panose="02020602080505020303" pitchFamily="18" charset="0"/>
                        </a:rPr>
                        <a:t>Look into Population Trends of Selected Cities</a:t>
                      </a:r>
                      <a:endParaRPr lang="en-US" dirty="0">
                        <a:latin typeface="Baskerville Old Face" panose="02020602080505020303" pitchFamily="18" charset="0"/>
                      </a:endParaRPr>
                    </a:p>
                  </a:txBody>
                  <a:tcPr anchor="ctr"/>
                </a:tc>
                <a:extLst>
                  <a:ext uri="{0D108BD9-81ED-4DB2-BD59-A6C34878D82A}">
                    <a16:rowId xmlns:a16="http://schemas.microsoft.com/office/drawing/2014/main" val="2423334722"/>
                  </a:ext>
                </a:extLst>
              </a:tr>
              <a:tr h="1188720">
                <a:tc>
                  <a:txBody>
                    <a:bodyPr/>
                    <a:lstStyle/>
                    <a:p>
                      <a:endParaRPr lang="en-US" sz="3600" b="1" i="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Baskerville Old Face" panose="02020602080505020303" pitchFamily="18" charset="0"/>
                        </a:rPr>
                        <a:t>Real Estate Trends in Cities (Competition)</a:t>
                      </a:r>
                    </a:p>
                  </a:txBody>
                  <a:tcPr anchor="ctr"/>
                </a:tc>
                <a:extLst>
                  <a:ext uri="{0D108BD9-81ED-4DB2-BD59-A6C34878D82A}">
                    <a16:rowId xmlns:a16="http://schemas.microsoft.com/office/drawing/2014/main" val="4197403263"/>
                  </a:ext>
                </a:extLst>
              </a:tr>
              <a:tr h="1188720">
                <a:tc>
                  <a:txBody>
                    <a:bodyPr/>
                    <a:lstStyle/>
                    <a:p>
                      <a:endParaRPr lang="en-US" sz="2800" b="1" i="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Baskerville Old Face" panose="02020602080505020303" pitchFamily="18" charset="0"/>
                        </a:rPr>
                        <a:t>Plot Infrastructure Close to Interested Areas</a:t>
                      </a:r>
                    </a:p>
                  </a:txBody>
                  <a:tcPr anchor="ctr"/>
                </a:tc>
                <a:extLst>
                  <a:ext uri="{0D108BD9-81ED-4DB2-BD59-A6C34878D82A}">
                    <a16:rowId xmlns:a16="http://schemas.microsoft.com/office/drawing/2014/main" val="850924858"/>
                  </a:ext>
                </a:extLst>
              </a:tr>
              <a:tr h="1188720">
                <a:tc>
                  <a:txBody>
                    <a:bodyPr/>
                    <a:lstStyle/>
                    <a:p>
                      <a:endParaRPr lang="en-US" b="1" i="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askerville Old Face" panose="02020602080505020303" pitchFamily="18" charset="0"/>
                        </a:rPr>
                        <a:t>Research into Industries of Selected Cities</a:t>
                      </a:r>
                    </a:p>
                  </a:txBody>
                  <a:tcPr anchor="ctr"/>
                </a:tc>
                <a:extLst>
                  <a:ext uri="{0D108BD9-81ED-4DB2-BD59-A6C34878D82A}">
                    <a16:rowId xmlns:a16="http://schemas.microsoft.com/office/drawing/2014/main" val="3024136017"/>
                  </a:ext>
                </a:extLst>
              </a:tr>
            </a:tbl>
          </a:graphicData>
        </a:graphic>
      </p:graphicFrame>
      <p:sp>
        <p:nvSpPr>
          <p:cNvPr id="10" name="Slide Number Placeholder 9">
            <a:extLst>
              <a:ext uri="{FF2B5EF4-FFF2-40B4-BE49-F238E27FC236}">
                <a16:creationId xmlns:a16="http://schemas.microsoft.com/office/drawing/2014/main" id="{F85384B4-F5D2-6521-EDF6-AAF2511DE148}"/>
              </a:ext>
            </a:extLst>
          </p:cNvPr>
          <p:cNvSpPr>
            <a:spLocks noGrp="1"/>
          </p:cNvSpPr>
          <p:nvPr>
            <p:ph type="sldNum" sz="quarter" idx="11"/>
          </p:nvPr>
        </p:nvSpPr>
        <p:spPr/>
        <p:txBody>
          <a:bodyPr/>
          <a:lstStyle/>
          <a:p>
            <a:fld id="{09A01C0A-2BB6-49E7-91A3-DCB9F9F59583}" type="slidenum">
              <a:rPr lang="en-US" smtClean="0"/>
              <a:pPr/>
              <a:t>23</a:t>
            </a:fld>
            <a:endParaRPr lang="en-US" dirty="0"/>
          </a:p>
        </p:txBody>
      </p:sp>
      <p:cxnSp>
        <p:nvCxnSpPr>
          <p:cNvPr id="13" name="Straight Connector 12">
            <a:extLst>
              <a:ext uri="{FF2B5EF4-FFF2-40B4-BE49-F238E27FC236}">
                <a16:creationId xmlns:a16="http://schemas.microsoft.com/office/drawing/2014/main" id="{25138D39-DE26-CACA-E17F-0D30E82AA5FD}"/>
              </a:ext>
              <a:ext uri="{C183D7F6-B498-43B3-948B-1728B52AA6E4}">
                <adec:decorative xmlns:adec="http://schemas.microsoft.com/office/drawing/2017/decorative" val="1"/>
              </a:ext>
            </a:extLst>
          </p:cNvPr>
          <p:cNvCxnSpPr>
            <a:cxnSpLocks/>
          </p:cNvCxnSpPr>
          <p:nvPr/>
        </p:nvCxnSpPr>
        <p:spPr>
          <a:xfrm>
            <a:off x="7152640" y="381000"/>
            <a:ext cx="0" cy="6038848"/>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Oval 14">
            <a:extLst>
              <a:ext uri="{FF2B5EF4-FFF2-40B4-BE49-F238E27FC236}">
                <a16:creationId xmlns:a16="http://schemas.microsoft.com/office/drawing/2014/main" id="{FA3D4B50-54D0-CA63-02B8-46F00CBD0496}"/>
              </a:ext>
              <a:ext uri="{C183D7F6-B498-43B3-948B-1728B52AA6E4}">
                <adec:decorative xmlns:adec="http://schemas.microsoft.com/office/drawing/2017/decorative" val="1"/>
              </a:ext>
            </a:extLst>
          </p:cNvPr>
          <p:cNvSpPr/>
          <p:nvPr/>
        </p:nvSpPr>
        <p:spPr>
          <a:xfrm>
            <a:off x="7051405" y="913958"/>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7" name="Oval 16">
            <a:extLst>
              <a:ext uri="{FF2B5EF4-FFF2-40B4-BE49-F238E27FC236}">
                <a16:creationId xmlns:a16="http://schemas.microsoft.com/office/drawing/2014/main" id="{A998E0FB-F056-814D-0480-795EEC9C9284}"/>
              </a:ext>
              <a:ext uri="{C183D7F6-B498-43B3-948B-1728B52AA6E4}">
                <adec:decorative xmlns:adec="http://schemas.microsoft.com/office/drawing/2017/decorative" val="1"/>
              </a:ext>
            </a:extLst>
          </p:cNvPr>
          <p:cNvSpPr/>
          <p:nvPr/>
        </p:nvSpPr>
        <p:spPr>
          <a:xfrm>
            <a:off x="7051405" y="2096896"/>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9" name="Oval 18">
            <a:extLst>
              <a:ext uri="{FF2B5EF4-FFF2-40B4-BE49-F238E27FC236}">
                <a16:creationId xmlns:a16="http://schemas.microsoft.com/office/drawing/2014/main" id="{6D179EA3-9F21-20F9-B3EF-80C1C931867B}"/>
              </a:ext>
              <a:ext uri="{C183D7F6-B498-43B3-948B-1728B52AA6E4}">
                <adec:decorative xmlns:adec="http://schemas.microsoft.com/office/drawing/2017/decorative" val="1"/>
              </a:ext>
            </a:extLst>
          </p:cNvPr>
          <p:cNvSpPr/>
          <p:nvPr/>
        </p:nvSpPr>
        <p:spPr>
          <a:xfrm>
            <a:off x="7051405" y="3279834"/>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0" name="Oval 19">
            <a:extLst>
              <a:ext uri="{FF2B5EF4-FFF2-40B4-BE49-F238E27FC236}">
                <a16:creationId xmlns:a16="http://schemas.microsoft.com/office/drawing/2014/main" id="{2C6B5CE2-4CD6-EA8F-61E1-8184FC0666E9}"/>
              </a:ext>
              <a:ext uri="{C183D7F6-B498-43B3-948B-1728B52AA6E4}">
                <adec:decorative xmlns:adec="http://schemas.microsoft.com/office/drawing/2017/decorative" val="1"/>
              </a:ext>
            </a:extLst>
          </p:cNvPr>
          <p:cNvSpPr/>
          <p:nvPr/>
        </p:nvSpPr>
        <p:spPr>
          <a:xfrm>
            <a:off x="7051405" y="4462772"/>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2" name="Oval 21">
            <a:extLst>
              <a:ext uri="{FF2B5EF4-FFF2-40B4-BE49-F238E27FC236}">
                <a16:creationId xmlns:a16="http://schemas.microsoft.com/office/drawing/2014/main" id="{E3133598-58B4-2425-DC83-FAABE13E04F6}"/>
              </a:ext>
              <a:ext uri="{C183D7F6-B498-43B3-948B-1728B52AA6E4}">
                <adec:decorative xmlns:adec="http://schemas.microsoft.com/office/drawing/2017/decorative" val="1"/>
              </a:ext>
            </a:extLst>
          </p:cNvPr>
          <p:cNvSpPr/>
          <p:nvPr/>
        </p:nvSpPr>
        <p:spPr>
          <a:xfrm>
            <a:off x="7051405" y="5645710"/>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14096582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EA49A-DC7C-9C4F-2F9A-564E195C5628}"/>
              </a:ext>
            </a:extLst>
          </p:cNvPr>
          <p:cNvSpPr>
            <a:spLocks noGrp="1"/>
          </p:cNvSpPr>
          <p:nvPr>
            <p:ph type="title"/>
          </p:nvPr>
        </p:nvSpPr>
        <p:spPr/>
        <p:txBody>
          <a:bodyPr/>
          <a:lstStyle/>
          <a:p>
            <a:r>
              <a:rPr lang="en-US" dirty="0"/>
              <a:t>Next Steps</a:t>
            </a:r>
            <a:br>
              <a:rPr lang="en-US" dirty="0"/>
            </a:br>
            <a:br>
              <a:rPr lang="en-US" dirty="0"/>
            </a:br>
            <a:r>
              <a:rPr lang="en-US" dirty="0"/>
              <a:t>Travel Agency</a:t>
            </a:r>
          </a:p>
        </p:txBody>
      </p:sp>
      <p:graphicFrame>
        <p:nvGraphicFramePr>
          <p:cNvPr id="7" name="Table 7">
            <a:extLst>
              <a:ext uri="{FF2B5EF4-FFF2-40B4-BE49-F238E27FC236}">
                <a16:creationId xmlns:a16="http://schemas.microsoft.com/office/drawing/2014/main" id="{AF0DE047-1B7D-F942-8E09-3EFF699BE9A0}"/>
              </a:ext>
            </a:extLst>
          </p:cNvPr>
          <p:cNvGraphicFramePr>
            <a:graphicFrameLocks noGrp="1"/>
          </p:cNvGraphicFramePr>
          <p:nvPr>
            <p:ph sz="half" idx="2"/>
            <p:extLst>
              <p:ext uri="{D42A27DB-BD31-4B8C-83A1-F6EECF244321}">
                <p14:modId xmlns:p14="http://schemas.microsoft.com/office/powerpoint/2010/main" val="184539809"/>
              </p:ext>
            </p:extLst>
          </p:nvPr>
        </p:nvGraphicFramePr>
        <p:xfrm>
          <a:off x="5572125" y="409575"/>
          <a:ext cx="5862085" cy="5943600"/>
        </p:xfrm>
        <a:graphic>
          <a:graphicData uri="http://schemas.openxmlformats.org/drawingml/2006/table">
            <a:tbl>
              <a:tblPr firstRow="1" bandRow="1">
                <a:tableStyleId>{2D5ABB26-0587-4C30-8999-92F81FD0307C}</a:tableStyleId>
              </a:tblPr>
              <a:tblGrid>
                <a:gridCol w="1894150">
                  <a:extLst>
                    <a:ext uri="{9D8B030D-6E8A-4147-A177-3AD203B41FA5}">
                      <a16:colId xmlns:a16="http://schemas.microsoft.com/office/drawing/2014/main" val="2918303207"/>
                    </a:ext>
                  </a:extLst>
                </a:gridCol>
                <a:gridCol w="3967935">
                  <a:extLst>
                    <a:ext uri="{9D8B030D-6E8A-4147-A177-3AD203B41FA5}">
                      <a16:colId xmlns:a16="http://schemas.microsoft.com/office/drawing/2014/main" val="1189393465"/>
                    </a:ext>
                  </a:extLst>
                </a:gridCol>
              </a:tblGrid>
              <a:tr h="1188720">
                <a:tc>
                  <a:txBody>
                    <a:bodyPr/>
                    <a:lstStyle/>
                    <a:p>
                      <a:endParaRPr lang="en-US" sz="2800" b="1" i="0" spc="30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Baskerville Old Face" panose="02020602080505020303" pitchFamily="18" charset="0"/>
                        </a:rPr>
                        <a:t>Look into Exchange Rate Trends of Selected Countries</a:t>
                      </a:r>
                      <a:endParaRPr lang="en-US" dirty="0">
                        <a:latin typeface="Baskerville Old Face" panose="02020602080505020303" pitchFamily="18" charset="0"/>
                      </a:endParaRPr>
                    </a:p>
                  </a:txBody>
                  <a:tcPr anchor="ctr"/>
                </a:tc>
                <a:extLst>
                  <a:ext uri="{0D108BD9-81ED-4DB2-BD59-A6C34878D82A}">
                    <a16:rowId xmlns:a16="http://schemas.microsoft.com/office/drawing/2014/main" val="3812157666"/>
                  </a:ext>
                </a:extLst>
              </a:tr>
              <a:tr h="1188720">
                <a:tc>
                  <a:txBody>
                    <a:bodyPr/>
                    <a:lstStyle/>
                    <a:p>
                      <a:endParaRPr lang="en-US" sz="3600" b="1" i="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Baskerville Old Face" panose="020206020805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Baskerville Old Face" panose="02020602080505020303" pitchFamily="18" charset="0"/>
                        </a:rPr>
                        <a:t>Research Tourist Attractions in Countries of Interest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Baskerville Old Face" panose="02020602080505020303" pitchFamily="18" charset="0"/>
                      </a:endParaRPr>
                    </a:p>
                  </a:txBody>
                  <a:tcPr anchor="ctr"/>
                </a:tc>
                <a:extLst>
                  <a:ext uri="{0D108BD9-81ED-4DB2-BD59-A6C34878D82A}">
                    <a16:rowId xmlns:a16="http://schemas.microsoft.com/office/drawing/2014/main" val="2423334722"/>
                  </a:ext>
                </a:extLst>
              </a:tr>
              <a:tr h="1188720">
                <a:tc>
                  <a:txBody>
                    <a:bodyPr/>
                    <a:lstStyle/>
                    <a:p>
                      <a:endParaRPr lang="en-US" sz="3600" b="1" i="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Baskerville Old Face" panose="020206020805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Baskerville Old Face" panose="02020602080505020303" pitchFamily="18" charset="0"/>
                        </a:rPr>
                        <a:t>Narrow Data to Select Cities of Choice</a:t>
                      </a:r>
                      <a:endParaRPr lang="en-US" b="1" i="0" dirty="0">
                        <a:latin typeface="Baskerville Old Face" panose="020206020805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Baskerville Old Face" panose="02020602080505020303" pitchFamily="18" charset="0"/>
                      </a:endParaRPr>
                    </a:p>
                  </a:txBody>
                  <a:tcPr anchor="ctr"/>
                </a:tc>
                <a:extLst>
                  <a:ext uri="{0D108BD9-81ED-4DB2-BD59-A6C34878D82A}">
                    <a16:rowId xmlns:a16="http://schemas.microsoft.com/office/drawing/2014/main" val="4197403263"/>
                  </a:ext>
                </a:extLst>
              </a:tr>
              <a:tr h="1188720">
                <a:tc>
                  <a:txBody>
                    <a:bodyPr/>
                    <a:lstStyle/>
                    <a:p>
                      <a:endParaRPr lang="en-US" sz="2800" b="1" i="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Baskerville Old Face" panose="02020602080505020303" pitchFamily="18" charset="0"/>
                        </a:rPr>
                        <a:t>Plot Infrastructure Close to Interested Areas (Hotels, Restaurants, Parks, Bars, Hospitals)</a:t>
                      </a:r>
                    </a:p>
                  </a:txBody>
                  <a:tcPr anchor="ctr"/>
                </a:tc>
                <a:extLst>
                  <a:ext uri="{0D108BD9-81ED-4DB2-BD59-A6C34878D82A}">
                    <a16:rowId xmlns:a16="http://schemas.microsoft.com/office/drawing/2014/main" val="850924858"/>
                  </a:ext>
                </a:extLst>
              </a:tr>
              <a:tr h="1188720">
                <a:tc>
                  <a:txBody>
                    <a:bodyPr/>
                    <a:lstStyle/>
                    <a:p>
                      <a:endParaRPr lang="en-US" b="1" i="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askerville Old Face" panose="02020602080505020303" pitchFamily="18" charset="0"/>
                        </a:rPr>
                        <a:t>Research into Flight Costs</a:t>
                      </a:r>
                    </a:p>
                  </a:txBody>
                  <a:tcPr anchor="ctr"/>
                </a:tc>
                <a:extLst>
                  <a:ext uri="{0D108BD9-81ED-4DB2-BD59-A6C34878D82A}">
                    <a16:rowId xmlns:a16="http://schemas.microsoft.com/office/drawing/2014/main" val="3024136017"/>
                  </a:ext>
                </a:extLst>
              </a:tr>
            </a:tbl>
          </a:graphicData>
        </a:graphic>
      </p:graphicFrame>
      <p:sp>
        <p:nvSpPr>
          <p:cNvPr id="10" name="Slide Number Placeholder 9">
            <a:extLst>
              <a:ext uri="{FF2B5EF4-FFF2-40B4-BE49-F238E27FC236}">
                <a16:creationId xmlns:a16="http://schemas.microsoft.com/office/drawing/2014/main" id="{F85384B4-F5D2-6521-EDF6-AAF2511DE148}"/>
              </a:ext>
            </a:extLst>
          </p:cNvPr>
          <p:cNvSpPr>
            <a:spLocks noGrp="1"/>
          </p:cNvSpPr>
          <p:nvPr>
            <p:ph type="sldNum" sz="quarter" idx="11"/>
          </p:nvPr>
        </p:nvSpPr>
        <p:spPr/>
        <p:txBody>
          <a:bodyPr/>
          <a:lstStyle/>
          <a:p>
            <a:fld id="{09A01C0A-2BB6-49E7-91A3-DCB9F9F59583}" type="slidenum">
              <a:rPr lang="en-US" smtClean="0"/>
              <a:pPr/>
              <a:t>24</a:t>
            </a:fld>
            <a:endParaRPr lang="en-US" dirty="0"/>
          </a:p>
        </p:txBody>
      </p:sp>
      <p:cxnSp>
        <p:nvCxnSpPr>
          <p:cNvPr id="13" name="Straight Connector 12">
            <a:extLst>
              <a:ext uri="{FF2B5EF4-FFF2-40B4-BE49-F238E27FC236}">
                <a16:creationId xmlns:a16="http://schemas.microsoft.com/office/drawing/2014/main" id="{25138D39-DE26-CACA-E17F-0D30E82AA5FD}"/>
              </a:ext>
              <a:ext uri="{C183D7F6-B498-43B3-948B-1728B52AA6E4}">
                <adec:decorative xmlns:adec="http://schemas.microsoft.com/office/drawing/2017/decorative" val="1"/>
              </a:ext>
            </a:extLst>
          </p:cNvPr>
          <p:cNvCxnSpPr>
            <a:cxnSpLocks/>
          </p:cNvCxnSpPr>
          <p:nvPr/>
        </p:nvCxnSpPr>
        <p:spPr>
          <a:xfrm>
            <a:off x="7152640" y="409576"/>
            <a:ext cx="0" cy="6038848"/>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Oval 14">
            <a:extLst>
              <a:ext uri="{FF2B5EF4-FFF2-40B4-BE49-F238E27FC236}">
                <a16:creationId xmlns:a16="http://schemas.microsoft.com/office/drawing/2014/main" id="{FA3D4B50-54D0-CA63-02B8-46F00CBD0496}"/>
              </a:ext>
              <a:ext uri="{C183D7F6-B498-43B3-948B-1728B52AA6E4}">
                <adec:decorative xmlns:adec="http://schemas.microsoft.com/office/drawing/2017/decorative" val="1"/>
              </a:ext>
            </a:extLst>
          </p:cNvPr>
          <p:cNvSpPr/>
          <p:nvPr/>
        </p:nvSpPr>
        <p:spPr>
          <a:xfrm>
            <a:off x="7051405" y="852407"/>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7" name="Oval 16">
            <a:extLst>
              <a:ext uri="{FF2B5EF4-FFF2-40B4-BE49-F238E27FC236}">
                <a16:creationId xmlns:a16="http://schemas.microsoft.com/office/drawing/2014/main" id="{A998E0FB-F056-814D-0480-795EEC9C9284}"/>
              </a:ext>
              <a:ext uri="{C183D7F6-B498-43B3-948B-1728B52AA6E4}">
                <adec:decorative xmlns:adec="http://schemas.microsoft.com/office/drawing/2017/decorative" val="1"/>
              </a:ext>
            </a:extLst>
          </p:cNvPr>
          <p:cNvSpPr/>
          <p:nvPr/>
        </p:nvSpPr>
        <p:spPr>
          <a:xfrm>
            <a:off x="7051405" y="1995661"/>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9" name="Oval 18">
            <a:extLst>
              <a:ext uri="{FF2B5EF4-FFF2-40B4-BE49-F238E27FC236}">
                <a16:creationId xmlns:a16="http://schemas.microsoft.com/office/drawing/2014/main" id="{6D179EA3-9F21-20F9-B3EF-80C1C931867B}"/>
              </a:ext>
              <a:ext uri="{C183D7F6-B498-43B3-948B-1728B52AA6E4}">
                <adec:decorative xmlns:adec="http://schemas.microsoft.com/office/drawing/2017/decorative" val="1"/>
              </a:ext>
            </a:extLst>
          </p:cNvPr>
          <p:cNvSpPr/>
          <p:nvPr/>
        </p:nvSpPr>
        <p:spPr>
          <a:xfrm>
            <a:off x="7051405" y="3295698"/>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0" name="Oval 19">
            <a:extLst>
              <a:ext uri="{FF2B5EF4-FFF2-40B4-BE49-F238E27FC236}">
                <a16:creationId xmlns:a16="http://schemas.microsoft.com/office/drawing/2014/main" id="{2C6B5CE2-4CD6-EA8F-61E1-8184FC0666E9}"/>
              </a:ext>
              <a:ext uri="{C183D7F6-B498-43B3-948B-1728B52AA6E4}">
                <adec:decorative xmlns:adec="http://schemas.microsoft.com/office/drawing/2017/decorative" val="1"/>
              </a:ext>
            </a:extLst>
          </p:cNvPr>
          <p:cNvSpPr/>
          <p:nvPr/>
        </p:nvSpPr>
        <p:spPr>
          <a:xfrm>
            <a:off x="7032385" y="4401221"/>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2" name="Oval 21">
            <a:extLst>
              <a:ext uri="{FF2B5EF4-FFF2-40B4-BE49-F238E27FC236}">
                <a16:creationId xmlns:a16="http://schemas.microsoft.com/office/drawing/2014/main" id="{E3133598-58B4-2425-DC83-FAABE13E04F6}"/>
              </a:ext>
              <a:ext uri="{C183D7F6-B498-43B3-948B-1728B52AA6E4}">
                <adec:decorative xmlns:adec="http://schemas.microsoft.com/office/drawing/2017/decorative" val="1"/>
              </a:ext>
            </a:extLst>
          </p:cNvPr>
          <p:cNvSpPr/>
          <p:nvPr/>
        </p:nvSpPr>
        <p:spPr>
          <a:xfrm>
            <a:off x="7051405" y="5645710"/>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27991851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p:txBody>
          <a:bodyPr/>
          <a:lstStyle/>
          <a:p>
            <a:r>
              <a:rPr lang="en-US" dirty="0"/>
              <a:t>Questions?</a:t>
            </a:r>
          </a:p>
        </p:txBody>
      </p:sp>
      <p:sp>
        <p:nvSpPr>
          <p:cNvPr id="5" name="Slide Number Placeholder 4">
            <a:extLst>
              <a:ext uri="{FF2B5EF4-FFF2-40B4-BE49-F238E27FC236}">
                <a16:creationId xmlns:a16="http://schemas.microsoft.com/office/drawing/2014/main" id="{CC8A5661-D5F1-FE42-FC42-CC2D27E7AA8D}"/>
              </a:ext>
            </a:extLst>
          </p:cNvPr>
          <p:cNvSpPr>
            <a:spLocks noGrp="1"/>
          </p:cNvSpPr>
          <p:nvPr>
            <p:ph type="sldNum" sz="quarter" idx="11"/>
          </p:nvPr>
        </p:nvSpPr>
        <p:spPr/>
        <p:txBody>
          <a:bodyPr/>
          <a:lstStyle/>
          <a:p>
            <a:fld id="{09A01C0A-2BB6-49E7-91A3-DCB9F9F59583}" type="slidenum">
              <a:rPr lang="en-US" smtClean="0"/>
              <a:pPr/>
              <a:t>25</a:t>
            </a:fld>
            <a:endParaRPr lang="en-US" dirty="0"/>
          </a:p>
        </p:txBody>
      </p:sp>
    </p:spTree>
    <p:extLst>
      <p:ext uri="{BB962C8B-B14F-4D97-AF65-F5344CB8AC3E}">
        <p14:creationId xmlns:p14="http://schemas.microsoft.com/office/powerpoint/2010/main" val="10237834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FB9C5-183A-3556-D047-215BDB00B71F}"/>
              </a:ext>
            </a:extLst>
          </p:cNvPr>
          <p:cNvSpPr>
            <a:spLocks noGrp="1"/>
          </p:cNvSpPr>
          <p:nvPr>
            <p:ph type="title"/>
          </p:nvPr>
        </p:nvSpPr>
        <p:spPr>
          <a:xfrm>
            <a:off x="396943" y="279444"/>
            <a:ext cx="6178785" cy="796836"/>
          </a:xfrm>
        </p:spPr>
        <p:txBody>
          <a:bodyPr/>
          <a:lstStyle/>
          <a:p>
            <a:r>
              <a:rPr lang="en-US" sz="2000" dirty="0">
                <a:latin typeface="Baskerville Old Face" panose="02020602080505020303" pitchFamily="18" charset="0"/>
              </a:rPr>
              <a:t>Top 20 Happiest Countries</a:t>
            </a:r>
          </a:p>
        </p:txBody>
      </p:sp>
      <p:sp>
        <p:nvSpPr>
          <p:cNvPr id="7" name="Slide Number Placeholder 6">
            <a:extLst>
              <a:ext uri="{FF2B5EF4-FFF2-40B4-BE49-F238E27FC236}">
                <a16:creationId xmlns:a16="http://schemas.microsoft.com/office/drawing/2014/main" id="{DA33CCEA-C12A-DDE4-040B-E2BBFEC5AE09}"/>
              </a:ext>
            </a:extLst>
          </p:cNvPr>
          <p:cNvSpPr>
            <a:spLocks noGrp="1"/>
          </p:cNvSpPr>
          <p:nvPr>
            <p:ph type="sldNum" sz="quarter" idx="11"/>
          </p:nvPr>
        </p:nvSpPr>
        <p:spPr/>
        <p:txBody>
          <a:bodyPr/>
          <a:lstStyle/>
          <a:p>
            <a:fld id="{09A01C0A-2BB6-49E7-91A3-DCB9F9F59583}" type="slidenum">
              <a:rPr lang="en-US" smtClean="0"/>
              <a:pPr/>
              <a:t>3</a:t>
            </a:fld>
            <a:endParaRPr lang="en-US" dirty="0"/>
          </a:p>
        </p:txBody>
      </p:sp>
      <p:pic>
        <p:nvPicPr>
          <p:cNvPr id="1026" name="Picture 2">
            <a:extLst>
              <a:ext uri="{FF2B5EF4-FFF2-40B4-BE49-F238E27FC236}">
                <a16:creationId xmlns:a16="http://schemas.microsoft.com/office/drawing/2014/main" id="{5F8D6354-BEB7-E53F-31AD-813C2EB3EF4C}"/>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679141" y="1052427"/>
            <a:ext cx="8137872" cy="5652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29524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29F53-246B-6D9A-6E02-17B3A5AE3903}"/>
              </a:ext>
            </a:extLst>
          </p:cNvPr>
          <p:cNvSpPr>
            <a:spLocks noGrp="1"/>
          </p:cNvSpPr>
          <p:nvPr>
            <p:ph type="title"/>
          </p:nvPr>
        </p:nvSpPr>
        <p:spPr>
          <a:xfrm>
            <a:off x="404896" y="272002"/>
            <a:ext cx="8238172" cy="652054"/>
          </a:xfrm>
        </p:spPr>
        <p:txBody>
          <a:bodyPr/>
          <a:lstStyle/>
          <a:p>
            <a:r>
              <a:rPr lang="en-US" sz="2000" dirty="0">
                <a:latin typeface="Baskerville Old Face" panose="02020602080505020303" pitchFamily="18" charset="0"/>
              </a:rPr>
              <a:t>Bottom 20 Least happy Countries</a:t>
            </a:r>
          </a:p>
        </p:txBody>
      </p:sp>
      <p:sp>
        <p:nvSpPr>
          <p:cNvPr id="5" name="Slide Number Placeholder 4">
            <a:extLst>
              <a:ext uri="{FF2B5EF4-FFF2-40B4-BE49-F238E27FC236}">
                <a16:creationId xmlns:a16="http://schemas.microsoft.com/office/drawing/2014/main" id="{3FE33788-E939-6035-E57E-4F8963B50649}"/>
              </a:ext>
            </a:extLst>
          </p:cNvPr>
          <p:cNvSpPr>
            <a:spLocks noGrp="1"/>
          </p:cNvSpPr>
          <p:nvPr>
            <p:ph type="sldNum" sz="quarter" idx="11"/>
          </p:nvPr>
        </p:nvSpPr>
        <p:spPr/>
        <p:txBody>
          <a:bodyPr/>
          <a:lstStyle/>
          <a:p>
            <a:fld id="{09A01C0A-2BB6-49E7-91A3-DCB9F9F59583}" type="slidenum">
              <a:rPr lang="en-US" smtClean="0"/>
              <a:pPr/>
              <a:t>4</a:t>
            </a:fld>
            <a:endParaRPr lang="en-US" dirty="0"/>
          </a:p>
        </p:txBody>
      </p:sp>
      <p:pic>
        <p:nvPicPr>
          <p:cNvPr id="2050" name="Picture 2">
            <a:extLst>
              <a:ext uri="{FF2B5EF4-FFF2-40B4-BE49-F238E27FC236}">
                <a16:creationId xmlns:a16="http://schemas.microsoft.com/office/drawing/2014/main" id="{9E61FEFB-8131-81BC-33BD-849203E970E7}"/>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359673" y="758671"/>
            <a:ext cx="8452504" cy="6017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4835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262796D-9FF9-95B6-2F4B-61354FE08FAD}"/>
              </a:ext>
            </a:extLst>
          </p:cNvPr>
          <p:cNvSpPr>
            <a:spLocks noGrp="1"/>
          </p:cNvSpPr>
          <p:nvPr>
            <p:ph type="sldNum" sz="quarter" idx="11"/>
          </p:nvPr>
        </p:nvSpPr>
        <p:spPr/>
        <p:txBody>
          <a:bodyPr/>
          <a:lstStyle/>
          <a:p>
            <a:fld id="{09A01C0A-2BB6-49E7-91A3-DCB9F9F59583}" type="slidenum">
              <a:rPr lang="en-US" smtClean="0"/>
              <a:pPr/>
              <a:t>5</a:t>
            </a:fld>
            <a:endParaRPr lang="en-US" dirty="0"/>
          </a:p>
        </p:txBody>
      </p:sp>
      <p:pic>
        <p:nvPicPr>
          <p:cNvPr id="3" name="Picture 2" descr="A diagram of a positive and negative graph&#10;&#10;Description automatically generated with medium confidence">
            <a:extLst>
              <a:ext uri="{FF2B5EF4-FFF2-40B4-BE49-F238E27FC236}">
                <a16:creationId xmlns:a16="http://schemas.microsoft.com/office/drawing/2014/main" id="{74BA54B0-F1C0-5AED-C0C4-93EDB26BCC53}"/>
              </a:ext>
            </a:extLst>
          </p:cNvPr>
          <p:cNvPicPr>
            <a:picLocks noChangeAspect="1"/>
          </p:cNvPicPr>
          <p:nvPr/>
        </p:nvPicPr>
        <p:blipFill>
          <a:blip r:embed="rId3"/>
          <a:stretch>
            <a:fillRect/>
          </a:stretch>
        </p:blipFill>
        <p:spPr>
          <a:xfrm>
            <a:off x="1929862" y="304396"/>
            <a:ext cx="8332276" cy="6249207"/>
          </a:xfrm>
          <a:prstGeom prst="rect">
            <a:avLst/>
          </a:prstGeom>
        </p:spPr>
      </p:pic>
    </p:spTree>
    <p:extLst>
      <p:ext uri="{BB962C8B-B14F-4D97-AF65-F5344CB8AC3E}">
        <p14:creationId xmlns:p14="http://schemas.microsoft.com/office/powerpoint/2010/main" val="413266797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C64E7C1-E966-8C56-B8CA-35546F2E451E}"/>
              </a:ext>
            </a:extLst>
          </p:cNvPr>
          <p:cNvSpPr>
            <a:spLocks noGrp="1"/>
          </p:cNvSpPr>
          <p:nvPr>
            <p:ph type="sldNum" sz="quarter" idx="11"/>
          </p:nvPr>
        </p:nvSpPr>
        <p:spPr/>
        <p:txBody>
          <a:bodyPr/>
          <a:lstStyle/>
          <a:p>
            <a:fld id="{09A01C0A-2BB6-49E7-91A3-DCB9F9F59583}" type="slidenum">
              <a:rPr lang="en-US" smtClean="0"/>
              <a:pPr/>
              <a:t>6</a:t>
            </a:fld>
            <a:endParaRPr lang="en-US" dirty="0"/>
          </a:p>
        </p:txBody>
      </p:sp>
      <p:pic>
        <p:nvPicPr>
          <p:cNvPr id="3" name="Picture 2" descr="A graph with a red line and blue dots&#10;&#10;Description automatically generated">
            <a:extLst>
              <a:ext uri="{FF2B5EF4-FFF2-40B4-BE49-F238E27FC236}">
                <a16:creationId xmlns:a16="http://schemas.microsoft.com/office/drawing/2014/main" id="{979D7B65-62FE-97AE-0CCD-4CD48DD9839F}"/>
              </a:ext>
            </a:extLst>
          </p:cNvPr>
          <p:cNvPicPr>
            <a:picLocks noChangeAspect="1"/>
          </p:cNvPicPr>
          <p:nvPr/>
        </p:nvPicPr>
        <p:blipFill>
          <a:blip r:embed="rId3"/>
          <a:stretch>
            <a:fillRect/>
          </a:stretch>
        </p:blipFill>
        <p:spPr>
          <a:xfrm>
            <a:off x="1977378" y="340033"/>
            <a:ext cx="8237244" cy="6177933"/>
          </a:xfrm>
          <a:prstGeom prst="rect">
            <a:avLst/>
          </a:prstGeom>
        </p:spPr>
      </p:pic>
    </p:spTree>
    <p:extLst>
      <p:ext uri="{BB962C8B-B14F-4D97-AF65-F5344CB8AC3E}">
        <p14:creationId xmlns:p14="http://schemas.microsoft.com/office/powerpoint/2010/main" val="846469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0A566F6-3EC0-4589-7E8C-7030DA36E8F3}"/>
              </a:ext>
            </a:extLst>
          </p:cNvPr>
          <p:cNvSpPr>
            <a:spLocks noGrp="1"/>
          </p:cNvSpPr>
          <p:nvPr>
            <p:ph type="sldNum" sz="quarter" idx="11"/>
          </p:nvPr>
        </p:nvSpPr>
        <p:spPr/>
        <p:txBody>
          <a:bodyPr/>
          <a:lstStyle/>
          <a:p>
            <a:fld id="{09A01C0A-2BB6-49E7-91A3-DCB9F9F59583}" type="slidenum">
              <a:rPr lang="en-US" smtClean="0"/>
              <a:pPr/>
              <a:t>7</a:t>
            </a:fld>
            <a:endParaRPr lang="en-US" dirty="0"/>
          </a:p>
        </p:txBody>
      </p:sp>
      <p:pic>
        <p:nvPicPr>
          <p:cNvPr id="3" name="Picture 2" descr="A graph with blue dots and red line&#10;&#10;Description automatically generated">
            <a:extLst>
              <a:ext uri="{FF2B5EF4-FFF2-40B4-BE49-F238E27FC236}">
                <a16:creationId xmlns:a16="http://schemas.microsoft.com/office/drawing/2014/main" id="{F81AC14E-8D27-4C59-5138-F0C284279D55}"/>
              </a:ext>
            </a:extLst>
          </p:cNvPr>
          <p:cNvPicPr>
            <a:picLocks noChangeAspect="1"/>
          </p:cNvPicPr>
          <p:nvPr/>
        </p:nvPicPr>
        <p:blipFill>
          <a:blip r:embed="rId3"/>
          <a:stretch>
            <a:fillRect/>
          </a:stretch>
        </p:blipFill>
        <p:spPr>
          <a:xfrm>
            <a:off x="1913819" y="292364"/>
            <a:ext cx="8364361" cy="6273271"/>
          </a:xfrm>
          <a:prstGeom prst="rect">
            <a:avLst/>
          </a:prstGeom>
        </p:spPr>
      </p:pic>
    </p:spTree>
    <p:extLst>
      <p:ext uri="{BB962C8B-B14F-4D97-AF65-F5344CB8AC3E}">
        <p14:creationId xmlns:p14="http://schemas.microsoft.com/office/powerpoint/2010/main" val="23651491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0E8B56C7-C38F-E96E-3C19-8ACF8AF9E716}"/>
              </a:ext>
            </a:extLst>
          </p:cNvPr>
          <p:cNvSpPr>
            <a:spLocks noGrp="1"/>
          </p:cNvSpPr>
          <p:nvPr>
            <p:ph type="subTitle" idx="1"/>
          </p:nvPr>
        </p:nvSpPr>
        <p:spPr>
          <a:xfrm>
            <a:off x="5413445" y="1723698"/>
            <a:ext cx="6034216" cy="1912882"/>
          </a:xfrm>
        </p:spPr>
        <p:txBody>
          <a:bodyPr/>
          <a:lstStyle/>
          <a:p>
            <a:r>
              <a:rPr lang="en-US" dirty="0">
                <a:latin typeface="Baskerville Old Face" panose="02020602080505020303" pitchFamily="18" charset="0"/>
              </a:rPr>
              <a:t>Happiness</a:t>
            </a:r>
          </a:p>
          <a:p>
            <a:r>
              <a:rPr lang="en-US" dirty="0">
                <a:latin typeface="Baskerville Old Face" panose="02020602080505020303" pitchFamily="18" charset="0"/>
              </a:rPr>
              <a:t>Safety</a:t>
            </a:r>
          </a:p>
          <a:p>
            <a:r>
              <a:rPr lang="en-US" dirty="0">
                <a:latin typeface="Baskerville Old Face" panose="02020602080505020303" pitchFamily="18" charset="0"/>
              </a:rPr>
              <a:t>Purchasing Power</a:t>
            </a:r>
          </a:p>
          <a:p>
            <a:endParaRPr lang="en-US" dirty="0">
              <a:latin typeface="Baskerville Old Face" panose="02020602080505020303" pitchFamily="18" charset="0"/>
            </a:endParaRP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8</a:t>
            </a:fld>
            <a:endParaRPr lang="en-US" dirty="0"/>
          </a:p>
        </p:txBody>
      </p:sp>
      <p:sp>
        <p:nvSpPr>
          <p:cNvPr id="3" name="TextBox 2">
            <a:extLst>
              <a:ext uri="{FF2B5EF4-FFF2-40B4-BE49-F238E27FC236}">
                <a16:creationId xmlns:a16="http://schemas.microsoft.com/office/drawing/2014/main" id="{E93869F7-0E49-A7CE-06E3-59C8AF6C382C}"/>
              </a:ext>
            </a:extLst>
          </p:cNvPr>
          <p:cNvSpPr txBox="1"/>
          <p:nvPr/>
        </p:nvSpPr>
        <p:spPr>
          <a:xfrm>
            <a:off x="5591503" y="4382814"/>
            <a:ext cx="5223642" cy="1569660"/>
          </a:xfrm>
          <a:prstGeom prst="rect">
            <a:avLst/>
          </a:prstGeom>
          <a:noFill/>
        </p:spPr>
        <p:txBody>
          <a:bodyPr wrap="square" rtlCol="0">
            <a:spAutoFit/>
          </a:bodyPr>
          <a:lstStyle/>
          <a:p>
            <a:pPr algn="ctr"/>
            <a:r>
              <a:rPr lang="en-US" sz="2400" dirty="0"/>
              <a:t>Are Happiness, Safety, and Purchasing Power varying enough, across countries, to be interesting to investigate any further?</a:t>
            </a:r>
          </a:p>
        </p:txBody>
      </p:sp>
    </p:spTree>
    <p:extLst>
      <p:ext uri="{BB962C8B-B14F-4D97-AF65-F5344CB8AC3E}">
        <p14:creationId xmlns:p14="http://schemas.microsoft.com/office/powerpoint/2010/main" val="25216153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149E8D9-E4FE-1FDE-E54C-BF009FC98931}"/>
              </a:ext>
            </a:extLst>
          </p:cNvPr>
          <p:cNvSpPr>
            <a:spLocks noGrp="1"/>
          </p:cNvSpPr>
          <p:nvPr>
            <p:ph type="sldNum" sz="quarter" idx="11"/>
          </p:nvPr>
        </p:nvSpPr>
        <p:spPr/>
        <p:txBody>
          <a:bodyPr/>
          <a:lstStyle/>
          <a:p>
            <a:fld id="{09A01C0A-2BB6-49E7-91A3-DCB9F9F59583}" type="slidenum">
              <a:rPr lang="en-US" smtClean="0"/>
              <a:pPr/>
              <a:t>9</a:t>
            </a:fld>
            <a:endParaRPr lang="en-US" dirty="0"/>
          </a:p>
        </p:txBody>
      </p:sp>
      <p:pic>
        <p:nvPicPr>
          <p:cNvPr id="3" name="Content Placeholder 2">
            <a:extLst>
              <a:ext uri="{FF2B5EF4-FFF2-40B4-BE49-F238E27FC236}">
                <a16:creationId xmlns:a16="http://schemas.microsoft.com/office/drawing/2014/main" id="{853BE49D-FB9E-1940-7305-425C42B85686}"/>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917501" y="551202"/>
            <a:ext cx="7611354" cy="6089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2881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theme1.xml><?xml version="1.0" encoding="utf-8"?>
<a:theme xmlns:a="http://schemas.openxmlformats.org/drawingml/2006/main" name="Office Theme">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6051434_Win32.potx" id="{7B2D7B8E-2D47-4BF1-BC40-B568BA0D280C}" vid="{D2030841-31B0-48F6-B8F7-9C53FB3093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Light modernist presentation</Template>
  <TotalTime>1039</TotalTime>
  <Words>1343</Words>
  <Application>Microsoft Office PowerPoint</Application>
  <PresentationFormat>Widescreen</PresentationFormat>
  <Paragraphs>170</Paragraphs>
  <Slides>25</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-apple-system</vt:lpstr>
      <vt:lpstr>Arial</vt:lpstr>
      <vt:lpstr>Arial Black</vt:lpstr>
      <vt:lpstr>Avenir Next LT Pro</vt:lpstr>
      <vt:lpstr>Baskerville Old Face</vt:lpstr>
      <vt:lpstr>Calibri</vt:lpstr>
      <vt:lpstr>Office Theme</vt:lpstr>
      <vt:lpstr>Great Places to Visit and Invest </vt:lpstr>
      <vt:lpstr>Questions</vt:lpstr>
      <vt:lpstr>Top 20 Happiest Countries</vt:lpstr>
      <vt:lpstr>Bottom 20 Least happy Countries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countries of considerations (Outside of US)</vt:lpstr>
      <vt:lpstr>PowerPoint Presentation</vt:lpstr>
      <vt:lpstr>PowerPoint Presentation</vt:lpstr>
      <vt:lpstr>Prioritized Happiness Index</vt:lpstr>
      <vt:lpstr>Prioritized Purchasing Power</vt:lpstr>
      <vt:lpstr>Prioritized Safety Index</vt:lpstr>
      <vt:lpstr>PowerPoint Presentation</vt:lpstr>
      <vt:lpstr>PowerPoint Presentation</vt:lpstr>
      <vt:lpstr>PowerPoint Presentation</vt:lpstr>
      <vt:lpstr>Top 5 Countries </vt:lpstr>
      <vt:lpstr>Next Steps  real Estate</vt:lpstr>
      <vt:lpstr>Next Steps  Travel Agency</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shayla badeaux</dc:creator>
  <cp:lastModifiedBy>shayla badeaux</cp:lastModifiedBy>
  <cp:revision>120</cp:revision>
  <dcterms:created xsi:type="dcterms:W3CDTF">2023-07-30T19:14:02Z</dcterms:created>
  <dcterms:modified xsi:type="dcterms:W3CDTF">2023-08-02T20:03:26Z</dcterms:modified>
</cp:coreProperties>
</file>